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B686A-6DEB-4582-A241-2541CC4DC55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AA4E8-FDA8-46EF-91B3-AD9F15751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0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AA4E8-FDA8-46EF-91B3-AD9F157514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79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028FA-0F77-4936-B80D-5B4AC6893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7330"/>
      </p:ext>
    </p:extLst>
  </p:cSld>
  <p:clrMapOvr>
    <a:masterClrMapping/>
  </p:clrMapOvr>
  <p:transition spd="med" advClick="0" advTm="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5888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1066800"/>
            <a:ext cx="4254700" cy="50237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lgerian" pitchFamily="82" charset="0"/>
              </a:rPr>
              <a:t>pedagogy of </a:t>
            </a:r>
            <a:r>
              <a:rPr lang="en-US" sz="3200" b="1" dirty="0" err="1" smtClean="0">
                <a:solidFill>
                  <a:srgbClr val="FFFF00"/>
                </a:solidFill>
                <a:latin typeface="Algerian" pitchFamily="82" charset="0"/>
              </a:rPr>
              <a:t>english</a:t>
            </a:r>
            <a:r>
              <a:rPr lang="en-US" sz="3200" b="1" dirty="0" smtClean="0">
                <a:solidFill>
                  <a:srgbClr val="FFFF00"/>
                </a:solidFill>
                <a:latin typeface="Algerian" pitchFamily="82" charset="0"/>
              </a:rPr>
              <a:t> </a:t>
            </a:r>
          </a:p>
        </p:txBody>
      </p:sp>
      <p:sp>
        <p:nvSpPr>
          <p:cNvPr id="3076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" y="6629400"/>
            <a:ext cx="3810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33700" y="5859463"/>
            <a:ext cx="3505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>
                <a:solidFill>
                  <a:srgbClr val="66FFFF"/>
                </a:solidFill>
                <a:latin typeface="Stencil" pitchFamily="82" charset="0"/>
              </a:rPr>
              <a:t>B.ED – II yr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1100" y="457200"/>
            <a:ext cx="4254700" cy="502376"/>
          </a:xfrm>
          <a:prstGeom prst="rect">
            <a:avLst/>
          </a:prstGeom>
        </p:spPr>
        <p:txBody>
          <a:bodyPr vert="horz" lIns="0" rIns="0" bIns="0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VASAVI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COL</a:t>
            </a:r>
            <a:r>
              <a:rPr lang="en-US" sz="3200" b="1" dirty="0">
                <a:solidFill>
                  <a:schemeClr val="bg1"/>
                </a:solidFill>
                <a:latin typeface="Bernard MT Condensed" pitchFamily="18" charset="0"/>
              </a:rPr>
              <a:t>LE</a:t>
            </a:r>
            <a:r>
              <a:rPr lang="en-US" sz="3200" b="1" dirty="0">
                <a:solidFill>
                  <a:srgbClr val="00B0F0"/>
                </a:solidFill>
                <a:latin typeface="Bernard MT Condensed" pitchFamily="18" charset="0"/>
              </a:rPr>
              <a:t>GE</a:t>
            </a:r>
            <a:r>
              <a:rPr lang="en-US" sz="3200" b="1" dirty="0">
                <a:solidFill>
                  <a:schemeClr val="bg1"/>
                </a:solidFill>
                <a:latin typeface="Bernard MT Condensed" pitchFamily="18" charset="0"/>
              </a:rPr>
              <a:t> OF</a:t>
            </a:r>
            <a:r>
              <a:rPr lang="en-US" sz="3200" b="1" dirty="0">
                <a:solidFill>
                  <a:srgbClr val="15FF15"/>
                </a:solidFill>
                <a:latin typeface="Bernard MT Condensed" pitchFamily="18" charset="0"/>
              </a:rPr>
              <a:t> EDUCATION </a:t>
            </a:r>
            <a:r>
              <a:rPr lang="en-US" sz="3200" b="1" dirty="0" smtClean="0">
                <a:solidFill>
                  <a:srgbClr val="FFFF00"/>
                </a:solidFill>
                <a:latin typeface="Algerian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673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0">
        <p14:honeycomb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  <p:bldP spid="172034" grpId="2"/>
      <p:bldP spid="7" grpId="0"/>
      <p:bldP spid="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5486400"/>
          </a:xfrm>
        </p:spPr>
        <p:txBody>
          <a:bodyPr/>
          <a:lstStyle/>
          <a:p>
            <a:pPr algn="ctr"/>
            <a:r>
              <a:rPr lang="en-US" sz="6600" b="1" u="sng" dirty="0" smtClean="0">
                <a:latin typeface="Baskerville Old Face" pitchFamily="18" charset="0"/>
              </a:rPr>
              <a:t>LESSON PLAN</a:t>
            </a:r>
            <a:br>
              <a:rPr lang="en-US" sz="6600" b="1" u="sng" dirty="0" smtClean="0">
                <a:latin typeface="Baskerville Old Face" pitchFamily="18" charset="0"/>
              </a:rPr>
            </a:br>
            <a:r>
              <a:rPr lang="en-US" sz="8000" b="1" u="sng" dirty="0" smtClean="0"/>
              <a:t> </a:t>
            </a:r>
            <a:r>
              <a:rPr lang="en-US" sz="9600" u="sng" dirty="0" smtClean="0"/>
              <a:t/>
            </a:r>
            <a:br>
              <a:rPr lang="en-US" sz="9600" u="sng" dirty="0" smtClean="0"/>
            </a:br>
            <a:r>
              <a:rPr lang="en-US" b="1" u="sng" dirty="0" smtClean="0"/>
              <a:t>FOR</a:t>
            </a:r>
            <a:br>
              <a:rPr lang="en-US" b="1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6000" u="sng" dirty="0" smtClean="0">
                <a:latin typeface="Baskerville Old Face" pitchFamily="18" charset="0"/>
              </a:rPr>
              <a:t>PROSE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CA" altLang="en-US" sz="28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843481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817408"/>
              </p:ext>
            </p:extLst>
          </p:nvPr>
        </p:nvGraphicFramePr>
        <p:xfrm>
          <a:off x="1676400" y="761997"/>
          <a:ext cx="5791200" cy="5597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1200"/>
              </a:tblGrid>
              <a:tr h="23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4741" marR="64741" marT="0" marB="0" anchor="b"/>
                </a:tc>
              </a:tr>
              <a:tr h="3867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NAME OF THE TRAINEE TEACHER        :  ...G…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4741" marR="64741" marT="0" marB="0" anchor="ctr"/>
                </a:tc>
              </a:tr>
              <a:tr h="23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4741" marR="64741" marT="0" marB="0" anchor="ctr"/>
                </a:tc>
              </a:tr>
              <a:tr h="4304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NAME OF THE SCHOOL                            : VCE HR.SEC.SCHOOL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4741" marR="64741" marT="0" marB="0" anchor="ctr"/>
                </a:tc>
              </a:tr>
              <a:tr h="23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4741" marR="64741" marT="0" marB="0" anchor="ctr"/>
                </a:tc>
              </a:tr>
              <a:tr h="3867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NAME OF THE STANDARD                      : 9th STANDARD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4741" marR="64741" marT="0" marB="0" anchor="ctr"/>
                </a:tc>
              </a:tr>
              <a:tr h="23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4741" marR="64741" marT="0" marB="0" anchor="ctr"/>
                </a:tc>
              </a:tr>
              <a:tr h="3867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NAME OF THE SUBJECT                            : ENGLISH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4741" marR="64741" marT="0" marB="0" anchor="ctr"/>
                </a:tc>
              </a:tr>
              <a:tr h="23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4741" marR="64741" marT="0" marB="0" anchor="ctr"/>
                </a:tc>
              </a:tr>
              <a:tr h="3867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STRENGTH OF THE STUDENT                 : 35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4741" marR="64741" marT="0" marB="0" anchor="ctr"/>
                </a:tc>
              </a:tr>
              <a:tr h="23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4741" marR="64741" marT="0" marB="0" anchor="ctr"/>
                </a:tc>
              </a:tr>
              <a:tr h="3867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PART OF THE SUBJECT                             : PROSE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4741" marR="64741" marT="0" marB="0" anchor="ctr"/>
                </a:tc>
              </a:tr>
              <a:tr h="23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4741" marR="64741" marT="0" marB="0" anchor="ctr"/>
                </a:tc>
              </a:tr>
              <a:tr h="3867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UNIT OF THE SUJECT                                : 3 UNIT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4741" marR="64741" marT="0" marB="0" anchor="ctr"/>
                </a:tc>
              </a:tr>
              <a:tr h="23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4741" marR="64741" marT="0" marB="0" anchor="ctr"/>
                </a:tc>
              </a:tr>
              <a:tr h="3867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DATE OF THE CLASS                                 :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4741" marR="64741" marT="0" marB="0" anchor="ctr"/>
                </a:tc>
              </a:tr>
              <a:tr h="23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4741" marR="64741" marT="0" marB="0" anchor="ctr"/>
                </a:tc>
              </a:tr>
              <a:tr h="3867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DURATION OF THE CLASS                      : 45 MINUTES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64741" marR="6474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18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186799"/>
              </p:ext>
            </p:extLst>
          </p:nvPr>
        </p:nvGraphicFramePr>
        <p:xfrm>
          <a:off x="1295400" y="762000"/>
          <a:ext cx="6096000" cy="5171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OBJECTIVES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903220" algn="r"/>
                        </a:tabLs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Latha"/>
                        </a:rPr>
                        <a:t>The Pupil will be able to	</a:t>
                      </a:r>
                      <a:endParaRPr lang="en-US" sz="1300" dirty="0">
                        <a:effectLst/>
                        <a:latin typeface="+mj-lt"/>
                        <a:ea typeface="Calibri"/>
                        <a:cs typeface="Latha"/>
                      </a:endParaRPr>
                    </a:p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j-lt"/>
                          <a:ea typeface="Calibri"/>
                          <a:cs typeface="Latha"/>
                        </a:rPr>
                        <a:t> </a:t>
                      </a:r>
                      <a:r>
                        <a:rPr lang="en-US" sz="1300" dirty="0" smtClean="0">
                          <a:effectLst/>
                          <a:latin typeface="+mj-lt"/>
                          <a:ea typeface="Calibri"/>
                          <a:cs typeface="Latha"/>
                        </a:rPr>
                        <a:t>acquire </a:t>
                      </a:r>
                      <a:r>
                        <a:rPr lang="en-US" sz="1300" dirty="0">
                          <a:effectLst/>
                          <a:latin typeface="+mj-lt"/>
                          <a:ea typeface="Calibri"/>
                          <a:cs typeface="Latha"/>
                        </a:rPr>
                        <a:t>knowledge on the </a:t>
                      </a:r>
                      <a:r>
                        <a:rPr lang="en-US" sz="1300" dirty="0" smtClean="0">
                          <a:effectLst/>
                          <a:latin typeface="+mj-lt"/>
                          <a:ea typeface="Calibri"/>
                          <a:cs typeface="Latha"/>
                        </a:rPr>
                        <a:t>development of </a:t>
                      </a:r>
                      <a:r>
                        <a:rPr lang="en-US" sz="1300" dirty="0">
                          <a:effectLst/>
                          <a:latin typeface="+mj-lt"/>
                          <a:ea typeface="Calibri"/>
                          <a:cs typeface="Latha"/>
                        </a:rPr>
                        <a:t>the language.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  <a:latin typeface="+mj-lt"/>
                          <a:ea typeface="Calibri"/>
                          <a:cs typeface="Latha"/>
                        </a:rPr>
                        <a:t>understand the nature of the language.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  <a:latin typeface="+mj-lt"/>
                          <a:ea typeface="Calibri"/>
                          <a:cs typeface="Latha"/>
                        </a:rPr>
                        <a:t>master the teaching items such as structures and vocabulary of the language.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  <a:latin typeface="+mj-lt"/>
                          <a:ea typeface="Calibri"/>
                          <a:cs typeface="Latha"/>
                        </a:rPr>
                        <a:t>appreciate the style of  the language.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  <a:latin typeface="+mj-lt"/>
                          <a:ea typeface="Calibri"/>
                          <a:cs typeface="Latha"/>
                        </a:rPr>
                        <a:t>create interest in learning the language.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  <a:latin typeface="+mj-lt"/>
                          <a:ea typeface="Calibri"/>
                          <a:cs typeface="Latha"/>
                        </a:rPr>
                        <a:t>learn English competently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  <a:latin typeface="+mj-lt"/>
                          <a:ea typeface="Calibri"/>
                          <a:cs typeface="Latha"/>
                        </a:rPr>
                        <a:t>develop the four language skills namely Listening, Speaking, Reading and Writing.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13970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Latha"/>
                        </a:rPr>
                        <a:t>The Pupil will be able to 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Latha"/>
                      </a:endParaRPr>
                    </a:p>
                    <a:p>
                      <a:pPr marL="285750" marR="13970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recall the information about trees</a:t>
                      </a:r>
                    </a:p>
                    <a:p>
                      <a:pPr marL="285750" marR="13970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read the lesson with proper pronunciation and intonation</a:t>
                      </a:r>
                    </a:p>
                    <a:p>
                      <a:pPr marL="285750" marR="13970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spell the difficult words such as enormous, snarled, folktales, legend etc.</a:t>
                      </a:r>
                    </a:p>
                    <a:p>
                      <a:pPr marL="285750" marR="13970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recall the opposites of the words such as enormous, uprooted, tiny, etc.</a:t>
                      </a:r>
                    </a:p>
                    <a:p>
                      <a:pPr marL="285750" marR="13970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frame sentences for the difficult words such as: remarkable, communicate etc.</a:t>
                      </a:r>
                    </a:p>
                    <a:p>
                      <a:pPr marL="285750" marR="13970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observe the use of the suffix ‘</a:t>
                      </a:r>
                      <a:r>
                        <a:rPr kumimoji="0" lang="en-US" sz="15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ly</a:t>
                      </a: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’ and ‘able’. </a:t>
                      </a:r>
                      <a:r>
                        <a:rPr kumimoji="0" lang="en-US" sz="15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eg</a:t>
                      </a: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seriously, slowly, remarkable, dependable etc.</a:t>
                      </a:r>
                      <a:endParaRPr lang="en-US" sz="1500" dirty="0">
                        <a:effectLst/>
                        <a:latin typeface="+mj-lt"/>
                        <a:ea typeface="Calibri"/>
                        <a:cs typeface="Latha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22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331374"/>
              </p:ext>
            </p:extLst>
          </p:nvPr>
        </p:nvGraphicFramePr>
        <p:xfrm>
          <a:off x="685800" y="685801"/>
          <a:ext cx="7785109" cy="5386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3883"/>
                <a:gridCol w="6701226"/>
              </a:tblGrid>
              <a:tr h="15239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Text Book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40037" marR="4003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IX Standard – English Textbook, </a:t>
                      </a:r>
                      <a:r>
                        <a:rPr lang="en-US" sz="1400" dirty="0" err="1">
                          <a:effectLst/>
                        </a:rPr>
                        <a:t>Tamilnadu</a:t>
                      </a:r>
                      <a:r>
                        <a:rPr lang="en-US" sz="1400" dirty="0">
                          <a:effectLst/>
                        </a:rPr>
                        <a:t> Textbook Corporation.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40037" marR="40037" marT="0" marB="0"/>
                </a:tc>
              </a:tr>
              <a:tr h="16542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Reference Books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40037" marR="40037" marT="0" marB="0"/>
                </a:tc>
                <a:tc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 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Oxford Dictionary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Lifco</a:t>
                      </a:r>
                      <a:r>
                        <a:rPr lang="en-US" sz="1400" dirty="0">
                          <a:effectLst/>
                        </a:rPr>
                        <a:t> Dictionary</a:t>
                      </a: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40037" marR="40037" marT="0" marB="0"/>
                </a:tc>
              </a:tr>
              <a:tr h="20140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Teaching Aids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40037" marR="4003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Black Board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Picture Chart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Rotating Board </a:t>
                      </a: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40037" marR="400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5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81534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33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42145"/>
            <a:ext cx="8305799" cy="611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6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04" y="304800"/>
            <a:ext cx="8419096" cy="633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2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57842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172</Words>
  <Application>Microsoft Office PowerPoint</Application>
  <PresentationFormat>On-screen Show 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pedagogy of english </vt:lpstr>
      <vt:lpstr>LESSON PLAN   FOR  PROSE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pedagogy of english 1  part 2</dc:title>
  <dc:creator>Kohi</dc:creator>
  <cp:lastModifiedBy>vasavi</cp:lastModifiedBy>
  <cp:revision>62</cp:revision>
  <dcterms:created xsi:type="dcterms:W3CDTF">2006-08-16T00:00:00Z</dcterms:created>
  <dcterms:modified xsi:type="dcterms:W3CDTF">2020-10-27T21:27:16Z</dcterms:modified>
</cp:coreProperties>
</file>