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1" autoAdjust="0"/>
    <p:restoredTop sz="94660"/>
  </p:normalViewPr>
  <p:slideViewPr>
    <p:cSldViewPr>
      <p:cViewPr varScale="1">
        <p:scale>
          <a:sx n="69" d="100"/>
          <a:sy n="69" d="100"/>
        </p:scale>
        <p:origin x="-137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8/27/2020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n.wikipedia.org/wiki/Language_educatio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ohi\Desktop\DbUP4KEV12781NSU4ebhBg4Q.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25793"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600" b="1" dirty="0" smtClean="0">
                <a:solidFill>
                  <a:srgbClr val="FFFF00"/>
                </a:solidFill>
                <a:latin typeface="Algerian" pitchFamily="82" charset="0"/>
              </a:rPr>
              <a:t>PEDAGOGY OF ENGLISH 2 PART 2</a:t>
            </a:r>
            <a:endParaRPr lang="en-US" sz="3600" b="1" dirty="0">
              <a:solidFill>
                <a:srgbClr val="FFFF00"/>
              </a:solidFill>
              <a:latin typeface="Algerian" pitchFamily="82" charset="0"/>
            </a:endParaRPr>
          </a:p>
        </p:txBody>
      </p:sp>
      <p:sp>
        <p:nvSpPr>
          <p:cNvPr id="5" name="Title 1"/>
          <p:cNvSpPr txBox="1">
            <a:spLocks/>
          </p:cNvSpPr>
          <p:nvPr/>
        </p:nvSpPr>
        <p:spPr>
          <a:xfrm>
            <a:off x="152400" y="109508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92D050"/>
                </a:solidFill>
                <a:latin typeface="Algerian" pitchFamily="82" charset="0"/>
              </a:rPr>
              <a:t>Presents</a:t>
            </a:r>
            <a:endParaRPr lang="en-US" sz="3600" b="1" dirty="0">
              <a:solidFill>
                <a:srgbClr val="92D050"/>
              </a:solidFill>
              <a:latin typeface="Algerian" pitchFamily="82" charset="0"/>
            </a:endParaRPr>
          </a:p>
        </p:txBody>
      </p:sp>
    </p:spTree>
    <p:extLst>
      <p:ext uri="{BB962C8B-B14F-4D97-AF65-F5344CB8AC3E}">
        <p14:creationId xmlns:p14="http://schemas.microsoft.com/office/powerpoint/2010/main" val="8403233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en-US" dirty="0"/>
              <a:t>The situational approach indicates as to how a teacher should create a real situation in the classroom</a:t>
            </a:r>
            <a:r>
              <a:rPr lang="en-US" dirty="0" smtClean="0"/>
              <a:t>.</a:t>
            </a:r>
          </a:p>
          <a:p>
            <a:r>
              <a:rPr lang="en-US" dirty="0"/>
              <a:t>T</a:t>
            </a:r>
            <a:r>
              <a:rPr lang="en-US" dirty="0" smtClean="0"/>
              <a:t>he </a:t>
            </a:r>
            <a:r>
              <a:rPr lang="en-US" dirty="0"/>
              <a:t>learner is expected to apply the language learnt in the classroom to situation outside the classroom</a:t>
            </a:r>
            <a:r>
              <a:rPr lang="en-US" dirty="0" smtClean="0"/>
              <a:t>.</a:t>
            </a:r>
          </a:p>
          <a:p>
            <a:r>
              <a:rPr lang="en-US" dirty="0"/>
              <a:t>According to this approach the English as a second language should be taught by forming links between the new words and the real situations encountered by the child while learning their mother tongue. </a:t>
            </a:r>
            <a:endParaRPr lang="en-US" dirty="0" smtClean="0"/>
          </a:p>
          <a:p>
            <a:r>
              <a:rPr lang="en-US" dirty="0"/>
              <a:t>The language items thus selected and graded are presented and </a:t>
            </a:r>
            <a:r>
              <a:rPr lang="en-US" dirty="0" err="1"/>
              <a:t>practised</a:t>
            </a:r>
            <a:r>
              <a:rPr lang="en-US" dirty="0"/>
              <a:t> in meaningful situations. </a:t>
            </a:r>
            <a:endParaRPr lang="en-US" dirty="0" smtClean="0"/>
          </a:p>
          <a:p>
            <a:r>
              <a:rPr lang="en-US" dirty="0"/>
              <a:t>New words are introduced incidentally in the class. </a:t>
            </a:r>
            <a:endParaRPr lang="en-US" dirty="0" smtClean="0"/>
          </a:p>
          <a:p>
            <a:r>
              <a:rPr lang="en-US" dirty="0" smtClean="0"/>
              <a:t>Opportunities </a:t>
            </a:r>
            <a:r>
              <a:rPr lang="en-US" dirty="0"/>
              <a:t>are provided to the pupils to associate the meaning of new words with the created situation.</a:t>
            </a:r>
            <a:endParaRPr lang="en-US" dirty="0"/>
          </a:p>
        </p:txBody>
      </p:sp>
      <p:sp>
        <p:nvSpPr>
          <p:cNvPr id="2" name="Title 1"/>
          <p:cNvSpPr>
            <a:spLocks noGrp="1"/>
          </p:cNvSpPr>
          <p:nvPr>
            <p:ph type="title"/>
          </p:nvPr>
        </p:nvSpPr>
        <p:spPr>
          <a:xfrm>
            <a:off x="533400" y="304800"/>
            <a:ext cx="8229600" cy="731838"/>
          </a:xfrm>
        </p:spPr>
        <p:txBody>
          <a:bodyPr>
            <a:normAutofit fontScale="90000"/>
          </a:bodyPr>
          <a:lstStyle/>
          <a:p>
            <a:r>
              <a:rPr lang="en-US" b="1" dirty="0"/>
              <a:t>SITUATIONAL </a:t>
            </a:r>
            <a:r>
              <a:rPr lang="en-US" b="1" dirty="0" smtClean="0"/>
              <a:t>APPROACH</a:t>
            </a:r>
            <a:endParaRPr lang="en-US" dirty="0"/>
          </a:p>
        </p:txBody>
      </p:sp>
    </p:spTree>
    <p:extLst>
      <p:ext uri="{BB962C8B-B14F-4D97-AF65-F5344CB8AC3E}">
        <p14:creationId xmlns:p14="http://schemas.microsoft.com/office/powerpoint/2010/main" val="92892578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lvl="0"/>
            <a:r>
              <a:rPr lang="en-US" dirty="0"/>
              <a:t>It creates interest among the students. </a:t>
            </a:r>
          </a:p>
          <a:p>
            <a:pPr lvl="0"/>
            <a:r>
              <a:rPr lang="en-US" dirty="0"/>
              <a:t>Emphasis is given on learning by play. </a:t>
            </a:r>
          </a:p>
          <a:p>
            <a:pPr lvl="0"/>
            <a:r>
              <a:rPr lang="en-US" dirty="0"/>
              <a:t>Action chains make the classroom atmosphere lively. </a:t>
            </a:r>
          </a:p>
          <a:p>
            <a:pPr lvl="0"/>
            <a:r>
              <a:rPr lang="en-US" dirty="0"/>
              <a:t>Lot of material aid is used to make the learning stable and interesting. </a:t>
            </a:r>
          </a:p>
          <a:p>
            <a:pPr lvl="0"/>
            <a:r>
              <a:rPr lang="en-US" dirty="0"/>
              <a:t>Lot of examples can be given </a:t>
            </a:r>
          </a:p>
          <a:p>
            <a:pPr lvl="0"/>
            <a:r>
              <a:rPr lang="en-US" dirty="0"/>
              <a:t>The teacher can make his illustrations clear by using various materials or by pictures etc. </a:t>
            </a:r>
          </a:p>
          <a:p>
            <a:pPr lvl="0"/>
            <a:r>
              <a:rPr lang="en-US" dirty="0"/>
              <a:t>Stress is given on learning through hearing. </a:t>
            </a: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a:t>Merits of the Situational </a:t>
            </a:r>
            <a:r>
              <a:rPr lang="en-US" b="1" dirty="0" smtClean="0"/>
              <a:t>Approach</a:t>
            </a:r>
            <a:endParaRPr lang="en-US" dirty="0"/>
          </a:p>
        </p:txBody>
      </p:sp>
    </p:spTree>
    <p:extLst>
      <p:ext uri="{BB962C8B-B14F-4D97-AF65-F5344CB8AC3E}">
        <p14:creationId xmlns:p14="http://schemas.microsoft.com/office/powerpoint/2010/main" val="413062521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pPr lvl="0"/>
            <a:r>
              <a:rPr lang="en-US" dirty="0"/>
              <a:t>It is suitable only in the lower classes as this approach cannot be made applicable to the senior classes.</a:t>
            </a:r>
          </a:p>
          <a:p>
            <a:pPr lvl="0"/>
            <a:r>
              <a:rPr lang="en-US" dirty="0"/>
              <a:t>Text books cannot be taught by this method. </a:t>
            </a:r>
          </a:p>
          <a:p>
            <a:pPr lvl="0"/>
            <a:r>
              <a:rPr lang="en-US" dirty="0"/>
              <a:t>Only well selected sentence patterns can be taught by this approach. </a:t>
            </a:r>
          </a:p>
          <a:p>
            <a:pPr lvl="0"/>
            <a:r>
              <a:rPr lang="en-US" dirty="0"/>
              <a:t>That minimum makes the classroom dull. </a:t>
            </a:r>
          </a:p>
          <a:p>
            <a:pPr lvl="0"/>
            <a:r>
              <a:rPr lang="en-US" dirty="0"/>
              <a:t>Trained teachers are required for it. </a:t>
            </a:r>
          </a:p>
          <a:p>
            <a:pPr lvl="0"/>
            <a:r>
              <a:rPr lang="en-US" dirty="0"/>
              <a:t>Prose, poetry, rapid reader etc. cannot be taught through this approach. </a:t>
            </a:r>
          </a:p>
          <a:p>
            <a:pPr lvl="0"/>
            <a:r>
              <a:rPr lang="en-US" dirty="0"/>
              <a:t>Sometimes it becomes difficult to relate the statement of the teacher with the created situation. </a:t>
            </a: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a:t>Demerits of the Situational </a:t>
            </a:r>
            <a:r>
              <a:rPr lang="en-US" b="1" dirty="0" smtClean="0"/>
              <a:t>Approach</a:t>
            </a:r>
            <a:endParaRPr lang="en-US" dirty="0"/>
          </a:p>
        </p:txBody>
      </p:sp>
    </p:spTree>
    <p:extLst>
      <p:ext uri="{BB962C8B-B14F-4D97-AF65-F5344CB8AC3E}">
        <p14:creationId xmlns:p14="http://schemas.microsoft.com/office/powerpoint/2010/main" val="23888576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81600"/>
          </a:xfrm>
        </p:spPr>
        <p:txBody>
          <a:bodyPr>
            <a:normAutofit fontScale="85000" lnSpcReduction="10000"/>
          </a:bodyPr>
          <a:lstStyle/>
          <a:p>
            <a:r>
              <a:rPr lang="en-US" dirty="0" smtClean="0"/>
              <a:t>The </a:t>
            </a:r>
            <a:r>
              <a:rPr lang="en-US" dirty="0"/>
              <a:t>communicative approach is the recent and latest approach of teaching English. </a:t>
            </a:r>
            <a:endParaRPr lang="en-US" dirty="0" smtClean="0"/>
          </a:p>
          <a:p>
            <a:r>
              <a:rPr lang="en-US" dirty="0"/>
              <a:t>The socio linguists Dell </a:t>
            </a:r>
            <a:r>
              <a:rPr lang="en-US" dirty="0" err="1"/>
              <a:t>Hymes</a:t>
            </a:r>
            <a:r>
              <a:rPr lang="en-US" dirty="0"/>
              <a:t> propagated this </a:t>
            </a:r>
            <a:r>
              <a:rPr lang="en-US" dirty="0" smtClean="0"/>
              <a:t>approach.</a:t>
            </a:r>
          </a:p>
          <a:p>
            <a:r>
              <a:rPr lang="en-US" dirty="0" smtClean="0"/>
              <a:t>This </a:t>
            </a:r>
            <a:r>
              <a:rPr lang="en-US" dirty="0"/>
              <a:t>approach lays a great emphasis on the use of language. </a:t>
            </a:r>
            <a:endParaRPr lang="en-US" dirty="0" smtClean="0"/>
          </a:p>
          <a:p>
            <a:r>
              <a:rPr lang="en-US" dirty="0" smtClean="0"/>
              <a:t>It </a:t>
            </a:r>
            <a:r>
              <a:rPr lang="en-US" dirty="0"/>
              <a:t>enables the students to communicate his ideas in a better way. </a:t>
            </a:r>
            <a:endParaRPr lang="en-US" dirty="0" smtClean="0"/>
          </a:p>
          <a:p>
            <a:r>
              <a:rPr lang="en-US" dirty="0" smtClean="0"/>
              <a:t>According </a:t>
            </a:r>
            <a:r>
              <a:rPr lang="en-US" dirty="0"/>
              <a:t>to </a:t>
            </a:r>
            <a:r>
              <a:rPr lang="en-US" dirty="0" smtClean="0"/>
              <a:t>Dell </a:t>
            </a:r>
            <a:r>
              <a:rPr lang="en-US" dirty="0"/>
              <a:t>the purpose of teaching language is the communicative competence. </a:t>
            </a:r>
            <a:endParaRPr lang="en-US" dirty="0" smtClean="0"/>
          </a:p>
          <a:p>
            <a:r>
              <a:rPr lang="en-US" dirty="0" smtClean="0"/>
              <a:t>The </a:t>
            </a:r>
            <a:r>
              <a:rPr lang="en-US" dirty="0"/>
              <a:t>following materials are used in this approach; different functions such as requesting, informing, expressing likes and dislikes; notions of time, location and duration etc.; using language to perform different tasks such as solving puzzles, dramatization, role play etc. Teachers have known that their aim is to get students communicating successfully outside the classroom. </a:t>
            </a:r>
          </a:p>
          <a:p>
            <a:r>
              <a:rPr lang="en-US" dirty="0"/>
              <a:t>Communicative competence not only applies the grammatical rules of a language in order to form a grammatically correct sentence, but also to know when and where to use these sentences- in other words, to use them </a:t>
            </a:r>
            <a:r>
              <a:rPr lang="en-US" dirty="0" smtClean="0"/>
              <a:t>appropriately.</a:t>
            </a:r>
            <a:endParaRPr lang="en-US" dirty="0"/>
          </a:p>
        </p:txBody>
      </p:sp>
      <p:sp>
        <p:nvSpPr>
          <p:cNvPr id="2" name="Title 1"/>
          <p:cNvSpPr>
            <a:spLocks noGrp="1"/>
          </p:cNvSpPr>
          <p:nvPr>
            <p:ph type="title"/>
          </p:nvPr>
        </p:nvSpPr>
        <p:spPr>
          <a:xfrm>
            <a:off x="457200" y="304800"/>
            <a:ext cx="8229600" cy="884238"/>
          </a:xfrm>
        </p:spPr>
        <p:txBody>
          <a:bodyPr>
            <a:normAutofit/>
          </a:bodyPr>
          <a:lstStyle/>
          <a:p>
            <a:r>
              <a:rPr lang="en-US" b="1" dirty="0"/>
              <a:t>COMMUNICATIVE </a:t>
            </a:r>
            <a:r>
              <a:rPr lang="en-US" b="1" dirty="0" smtClean="0"/>
              <a:t>APPROACH</a:t>
            </a:r>
            <a:endParaRPr lang="en-US" dirty="0"/>
          </a:p>
        </p:txBody>
      </p:sp>
    </p:spTree>
    <p:extLst>
      <p:ext uri="{BB962C8B-B14F-4D97-AF65-F5344CB8AC3E}">
        <p14:creationId xmlns:p14="http://schemas.microsoft.com/office/powerpoint/2010/main" val="55650104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pPr lvl="0"/>
            <a:r>
              <a:rPr lang="en-US" dirty="0"/>
              <a:t>The merit of communicative approach is to develop the speech ability among the students.</a:t>
            </a:r>
          </a:p>
          <a:p>
            <a:pPr lvl="0"/>
            <a:r>
              <a:rPr lang="en-US" dirty="0"/>
              <a:t>It teaches of different ways of expression. </a:t>
            </a:r>
          </a:p>
          <a:p>
            <a:pPr lvl="0"/>
            <a:r>
              <a:rPr lang="en-US" dirty="0"/>
              <a:t>This approach is based on the practical utility. </a:t>
            </a:r>
          </a:p>
          <a:p>
            <a:pPr lvl="0"/>
            <a:r>
              <a:rPr lang="en-US" dirty="0"/>
              <a:t>It lays more stress on the functional value of language. </a:t>
            </a:r>
          </a:p>
          <a:p>
            <a:pPr lvl="0"/>
            <a:r>
              <a:rPr lang="en-US" dirty="0"/>
              <a:t>It enables the students to communicative their ideas both inside and outside the class-room. </a:t>
            </a:r>
          </a:p>
        </p:txBody>
      </p:sp>
      <p:sp>
        <p:nvSpPr>
          <p:cNvPr id="2" name="Title 1"/>
          <p:cNvSpPr>
            <a:spLocks noGrp="1"/>
          </p:cNvSpPr>
          <p:nvPr>
            <p:ph type="title"/>
          </p:nvPr>
        </p:nvSpPr>
        <p:spPr/>
        <p:txBody>
          <a:bodyPr>
            <a:normAutofit fontScale="90000"/>
          </a:bodyPr>
          <a:lstStyle/>
          <a:p>
            <a:r>
              <a:rPr lang="en-US" b="1" dirty="0"/>
              <a:t>Merits of Communicative </a:t>
            </a:r>
            <a:r>
              <a:rPr lang="en-US" b="1" dirty="0" smtClean="0"/>
              <a:t>Approach</a:t>
            </a:r>
            <a:endParaRPr lang="en-US" dirty="0"/>
          </a:p>
        </p:txBody>
      </p:sp>
    </p:spTree>
    <p:extLst>
      <p:ext uri="{BB962C8B-B14F-4D97-AF65-F5344CB8AC3E}">
        <p14:creationId xmlns:p14="http://schemas.microsoft.com/office/powerpoint/2010/main" val="251788020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pPr lvl="0"/>
            <a:r>
              <a:rPr lang="en-US" dirty="0"/>
              <a:t>This approach ignores grammar and structures. </a:t>
            </a:r>
          </a:p>
          <a:p>
            <a:pPr lvl="0"/>
            <a:r>
              <a:rPr lang="en-US" dirty="0"/>
              <a:t>It is not properly and scientifically developed as yet. </a:t>
            </a:r>
          </a:p>
          <a:p>
            <a:pPr lvl="0"/>
            <a:r>
              <a:rPr lang="en-US" dirty="0"/>
              <a:t>It is a new approach and it is to be used and tested in our schools for language teaching. </a:t>
            </a:r>
          </a:p>
          <a:p>
            <a:pPr lvl="0"/>
            <a:r>
              <a:rPr lang="en-US" dirty="0"/>
              <a:t>Practical utility of this approach is yet to be confirmed. </a:t>
            </a:r>
          </a:p>
          <a:p>
            <a:pPr lvl="0"/>
            <a:r>
              <a:rPr lang="en-US" dirty="0"/>
              <a:t>Trained teachers are not available in this approach to teach English language. </a:t>
            </a:r>
          </a:p>
          <a:p>
            <a:pPr lvl="0"/>
            <a:r>
              <a:rPr lang="en-US" dirty="0"/>
              <a:t>Students don't get proper environment for communication. </a:t>
            </a:r>
            <a:endParaRPr lang="en-US" dirty="0"/>
          </a:p>
        </p:txBody>
      </p:sp>
      <p:sp>
        <p:nvSpPr>
          <p:cNvPr id="2" name="Title 1"/>
          <p:cNvSpPr>
            <a:spLocks noGrp="1"/>
          </p:cNvSpPr>
          <p:nvPr>
            <p:ph type="title"/>
          </p:nvPr>
        </p:nvSpPr>
        <p:spPr/>
        <p:txBody>
          <a:bodyPr>
            <a:normAutofit fontScale="90000"/>
          </a:bodyPr>
          <a:lstStyle/>
          <a:p>
            <a:r>
              <a:rPr lang="en-US" b="1" dirty="0"/>
              <a:t>Demerits of Communicative </a:t>
            </a:r>
            <a:r>
              <a:rPr lang="en-US" b="1" dirty="0" smtClean="0"/>
              <a:t>Approach</a:t>
            </a:r>
            <a:endParaRPr lang="en-US" dirty="0"/>
          </a:p>
        </p:txBody>
      </p:sp>
    </p:spTree>
    <p:extLst>
      <p:ext uri="{BB962C8B-B14F-4D97-AF65-F5344CB8AC3E}">
        <p14:creationId xmlns:p14="http://schemas.microsoft.com/office/powerpoint/2010/main" val="41655682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724400"/>
          </a:xfrm>
        </p:spPr>
        <p:txBody>
          <a:bodyPr>
            <a:normAutofit fontScale="85000" lnSpcReduction="10000"/>
          </a:bodyPr>
          <a:lstStyle/>
          <a:p>
            <a:r>
              <a:rPr lang="en-US" dirty="0"/>
              <a:t>This view represents the shift from education based on </a:t>
            </a:r>
            <a:r>
              <a:rPr lang="en-US" dirty="0" err="1"/>
              <a:t>behaviourism</a:t>
            </a:r>
            <a:r>
              <a:rPr lang="en-US" dirty="0"/>
              <a:t>, to education based on cognitive theory. Thus, </a:t>
            </a:r>
            <a:r>
              <a:rPr lang="en-US" dirty="0" err="1"/>
              <a:t>behaviourist</a:t>
            </a:r>
            <a:r>
              <a:rPr lang="en-US" dirty="0"/>
              <a:t> epistemology essence is based on intelligence, domains of objectives, levels of knowledge and reinforcement; however in the case of constructivist epistemology it is the learner who constructs their knowledge on the basis of interaction with the environment</a:t>
            </a:r>
            <a:r>
              <a:rPr lang="en-US" dirty="0" smtClean="0"/>
              <a:t>.</a:t>
            </a:r>
          </a:p>
          <a:p>
            <a:r>
              <a:rPr lang="en-US" dirty="0"/>
              <a:t>According to this approach, acquiring second language will be effective in authentic and complex learning environment or situation</a:t>
            </a:r>
            <a:r>
              <a:rPr lang="en-US" dirty="0" smtClean="0"/>
              <a:t>.</a:t>
            </a:r>
          </a:p>
          <a:p>
            <a:r>
              <a:rPr lang="en-US" dirty="0"/>
              <a:t>According to </a:t>
            </a:r>
            <a:r>
              <a:rPr lang="en-US" dirty="0" err="1"/>
              <a:t>Reinfried</a:t>
            </a:r>
            <a:r>
              <a:rPr lang="en-US" dirty="0"/>
              <a:t> constructivist language learning should be action oriented where language is learned through collaboration, free creation is praised, and learning is achieved by actively doing projects and self-teaching</a:t>
            </a:r>
            <a:r>
              <a:rPr lang="en-US" dirty="0" smtClean="0"/>
              <a:t>.</a:t>
            </a:r>
          </a:p>
          <a:p>
            <a:r>
              <a:rPr lang="en-US" dirty="0"/>
              <a:t>Constructivist language learning is to be holistic with content oriented perspective, authentic and complex learning environment.</a:t>
            </a:r>
            <a:endParaRPr lang="en-US" dirty="0"/>
          </a:p>
        </p:txBody>
      </p:sp>
      <p:sp>
        <p:nvSpPr>
          <p:cNvPr id="2" name="Title 1"/>
          <p:cNvSpPr>
            <a:spLocks noGrp="1"/>
          </p:cNvSpPr>
          <p:nvPr>
            <p:ph type="title"/>
          </p:nvPr>
        </p:nvSpPr>
        <p:spPr>
          <a:xfrm>
            <a:off x="457200" y="228600"/>
            <a:ext cx="8229600" cy="884238"/>
          </a:xfrm>
        </p:spPr>
        <p:txBody>
          <a:bodyPr>
            <a:normAutofit/>
          </a:bodyPr>
          <a:lstStyle/>
          <a:p>
            <a:r>
              <a:rPr lang="en-US" b="1" dirty="0"/>
              <a:t>CONSTRUCTIVE </a:t>
            </a:r>
            <a:r>
              <a:rPr lang="en-US" b="1" dirty="0" smtClean="0"/>
              <a:t>APPROACH</a:t>
            </a:r>
            <a:endParaRPr lang="en-US" dirty="0"/>
          </a:p>
        </p:txBody>
      </p:sp>
    </p:spTree>
    <p:extLst>
      <p:ext uri="{BB962C8B-B14F-4D97-AF65-F5344CB8AC3E}">
        <p14:creationId xmlns:p14="http://schemas.microsoft.com/office/powerpoint/2010/main" val="401269094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524000"/>
            <a:ext cx="4495800" cy="4525963"/>
          </a:xfrm>
        </p:spPr>
        <p:txBody>
          <a:bodyPr>
            <a:normAutofit/>
          </a:bodyPr>
          <a:lstStyle/>
          <a:p>
            <a:pPr lvl="0"/>
            <a:r>
              <a:rPr lang="en-US" dirty="0"/>
              <a:t>Process oriented Awareness     </a:t>
            </a:r>
          </a:p>
          <a:p>
            <a:pPr lvl="0"/>
            <a:r>
              <a:rPr lang="en-US" dirty="0"/>
              <a:t>Content Awareness        </a:t>
            </a:r>
          </a:p>
          <a:p>
            <a:pPr lvl="0"/>
            <a:r>
              <a:rPr lang="en-US" dirty="0"/>
              <a:t>Intercultural Awareness </a:t>
            </a:r>
          </a:p>
          <a:p>
            <a:pPr lvl="0"/>
            <a:r>
              <a:rPr lang="en-US" dirty="0"/>
              <a:t>Creativity          </a:t>
            </a:r>
          </a:p>
          <a:p>
            <a:pPr lvl="0"/>
            <a:r>
              <a:rPr lang="en-US" dirty="0"/>
              <a:t>Collaborative Learning     </a:t>
            </a:r>
          </a:p>
          <a:p>
            <a:pPr lvl="0"/>
            <a:r>
              <a:rPr lang="en-US" dirty="0"/>
              <a:t>Language Awareness         </a:t>
            </a:r>
          </a:p>
          <a:p>
            <a:pPr lvl="0"/>
            <a:r>
              <a:rPr lang="en-US" dirty="0"/>
              <a:t>Individual Learning        </a:t>
            </a:r>
          </a:p>
          <a:p>
            <a:pPr lvl="0"/>
            <a:r>
              <a:rPr lang="en-US" dirty="0"/>
              <a:t>Cultural Awareness       </a:t>
            </a:r>
          </a:p>
          <a:p>
            <a:pPr lvl="0"/>
            <a:r>
              <a:rPr lang="en-US" dirty="0"/>
              <a:t>Learner Oriented          </a:t>
            </a:r>
          </a:p>
          <a:p>
            <a:pPr lvl="0"/>
            <a:r>
              <a:rPr lang="en-US" dirty="0"/>
              <a:t>Learners Autonomy</a:t>
            </a: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a:t>Principles of Constructive </a:t>
            </a:r>
            <a:r>
              <a:rPr lang="en-US" b="1" dirty="0" smtClean="0"/>
              <a:t>Approach</a:t>
            </a:r>
            <a:endParaRPr lang="en-US" dirty="0"/>
          </a:p>
        </p:txBody>
      </p:sp>
    </p:spTree>
    <p:extLst>
      <p:ext uri="{BB962C8B-B14F-4D97-AF65-F5344CB8AC3E}">
        <p14:creationId xmlns:p14="http://schemas.microsoft.com/office/powerpoint/2010/main" val="1104703023"/>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34000"/>
          </a:xfrm>
        </p:spPr>
        <p:txBody>
          <a:bodyPr>
            <a:normAutofit fontScale="92500" lnSpcReduction="20000"/>
          </a:bodyPr>
          <a:lstStyle/>
          <a:p>
            <a:r>
              <a:rPr lang="en-US" dirty="0"/>
              <a:t>This method of teaching is effective for students who learn better in a hands-on environment and helps students to better relate the information learned in the classroom to their lives. </a:t>
            </a:r>
            <a:endParaRPr lang="en-US" dirty="0" smtClean="0"/>
          </a:p>
          <a:p>
            <a:r>
              <a:rPr lang="en-US" dirty="0" smtClean="0"/>
              <a:t>Children </a:t>
            </a:r>
            <a:r>
              <a:rPr lang="en-US" dirty="0"/>
              <a:t>learn more, and enjoy learning more when they are actively involved, rather than passive listeners. </a:t>
            </a:r>
            <a:endParaRPr lang="en-US" dirty="0" smtClean="0"/>
          </a:p>
          <a:p>
            <a:r>
              <a:rPr lang="en-US" dirty="0" smtClean="0"/>
              <a:t>Education </a:t>
            </a:r>
            <a:r>
              <a:rPr lang="en-US" dirty="0"/>
              <a:t>works best when it concentrates on thinking and understanding, rather than on rote memorization. </a:t>
            </a:r>
            <a:endParaRPr lang="en-US" dirty="0" smtClean="0"/>
          </a:p>
          <a:p>
            <a:r>
              <a:rPr lang="en-US" dirty="0" smtClean="0"/>
              <a:t>Constructivism </a:t>
            </a:r>
            <a:r>
              <a:rPr lang="en-US" dirty="0"/>
              <a:t>concentrates on learning how to think and understand</a:t>
            </a:r>
            <a:r>
              <a:rPr lang="en-US" dirty="0" smtClean="0"/>
              <a:t>.</a:t>
            </a:r>
          </a:p>
          <a:p>
            <a:r>
              <a:rPr lang="en-US" dirty="0" smtClean="0"/>
              <a:t> </a:t>
            </a:r>
            <a:r>
              <a:rPr lang="en-US" dirty="0"/>
              <a:t>Constructivist learning is transferable. In constructivist classrooms, students create organizing principles </a:t>
            </a:r>
            <a:endParaRPr lang="en-US" dirty="0" smtClean="0"/>
          </a:p>
          <a:p>
            <a:r>
              <a:rPr lang="en-US" dirty="0" smtClean="0"/>
              <a:t>Constructivism </a:t>
            </a:r>
            <a:r>
              <a:rPr lang="en-US" dirty="0"/>
              <a:t>gives students ownership of what they learn, since learning is based on students' questions and explorations, and often the students have a hand in designing the assessments as well. </a:t>
            </a:r>
            <a:endParaRPr lang="en-US" dirty="0" smtClean="0"/>
          </a:p>
          <a:p>
            <a:r>
              <a:rPr lang="en-US" dirty="0" smtClean="0"/>
              <a:t>Constructivism </a:t>
            </a:r>
            <a:r>
              <a:rPr lang="en-US" dirty="0"/>
              <a:t>promotes social and communication skills by creating a classroom environment that emphasizes collaboration and exchange of ideas. </a:t>
            </a:r>
          </a:p>
          <a:p>
            <a:endParaRPr lang="en-US" dirty="0"/>
          </a:p>
        </p:txBody>
      </p:sp>
      <p:sp>
        <p:nvSpPr>
          <p:cNvPr id="2" name="Title 1"/>
          <p:cNvSpPr>
            <a:spLocks noGrp="1"/>
          </p:cNvSpPr>
          <p:nvPr>
            <p:ph type="title"/>
          </p:nvPr>
        </p:nvSpPr>
        <p:spPr>
          <a:xfrm>
            <a:off x="457200" y="381000"/>
            <a:ext cx="8229600" cy="731838"/>
          </a:xfrm>
        </p:spPr>
        <p:txBody>
          <a:bodyPr>
            <a:normAutofit fontScale="90000"/>
          </a:bodyPr>
          <a:lstStyle/>
          <a:p>
            <a:r>
              <a:rPr lang="en-US" b="1" dirty="0"/>
              <a:t>Merits of Constructive </a:t>
            </a:r>
            <a:r>
              <a:rPr lang="en-US" b="1" dirty="0" smtClean="0"/>
              <a:t>Approach</a:t>
            </a:r>
            <a:endParaRPr lang="en-US" dirty="0"/>
          </a:p>
        </p:txBody>
      </p:sp>
    </p:spTree>
    <p:extLst>
      <p:ext uri="{BB962C8B-B14F-4D97-AF65-F5344CB8AC3E}">
        <p14:creationId xmlns:p14="http://schemas.microsoft.com/office/powerpoint/2010/main" val="2537357794"/>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a:bodyPr>
          <a:lstStyle/>
          <a:p>
            <a:r>
              <a:rPr lang="en-US" dirty="0" smtClean="0"/>
              <a:t>The </a:t>
            </a:r>
            <a:r>
              <a:rPr lang="en-US" dirty="0"/>
              <a:t>training necessary, for constructive teaching is extensive and often requires costly long-term professional development. </a:t>
            </a:r>
            <a:endParaRPr lang="en-US" dirty="0" smtClean="0"/>
          </a:p>
          <a:p>
            <a:r>
              <a:rPr lang="en-US" dirty="0" smtClean="0"/>
              <a:t>With </a:t>
            </a:r>
            <a:r>
              <a:rPr lang="en-US" dirty="0"/>
              <a:t>an average number of students in one classroom, teachers are unable to customize the curriculum to each student, as their prior knowledge will vary. </a:t>
            </a:r>
            <a:endParaRPr lang="en-US" dirty="0" smtClean="0"/>
          </a:p>
          <a:p>
            <a:r>
              <a:rPr lang="en-US" dirty="0" smtClean="0"/>
              <a:t>The </a:t>
            </a:r>
            <a:r>
              <a:rPr lang="en-US" dirty="0"/>
              <a:t>constructivism curriculum also eliminates standardized testing and grades. It requires more time and energy.</a:t>
            </a:r>
          </a:p>
          <a:p>
            <a:endParaRPr lang="en-US" dirty="0"/>
          </a:p>
        </p:txBody>
      </p:sp>
      <p:sp>
        <p:nvSpPr>
          <p:cNvPr id="2" name="Title 1"/>
          <p:cNvSpPr>
            <a:spLocks noGrp="1"/>
          </p:cNvSpPr>
          <p:nvPr>
            <p:ph type="title"/>
          </p:nvPr>
        </p:nvSpPr>
        <p:spPr/>
        <p:txBody>
          <a:bodyPr>
            <a:normAutofit fontScale="90000"/>
          </a:bodyPr>
          <a:lstStyle/>
          <a:p>
            <a:r>
              <a:rPr lang="en-US" b="1" dirty="0"/>
              <a:t>Demerits of Constructive </a:t>
            </a:r>
            <a:r>
              <a:rPr lang="en-US" b="1" dirty="0" smtClean="0"/>
              <a:t>Approach</a:t>
            </a:r>
            <a:endParaRPr lang="en-US" dirty="0"/>
          </a:p>
        </p:txBody>
      </p:sp>
    </p:spTree>
    <p:extLst>
      <p:ext uri="{BB962C8B-B14F-4D97-AF65-F5344CB8AC3E}">
        <p14:creationId xmlns:p14="http://schemas.microsoft.com/office/powerpoint/2010/main" val="135271855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lstStyle/>
          <a:p>
            <a:r>
              <a:rPr lang="en-US" dirty="0" smtClean="0">
                <a:latin typeface="Arial Black" pitchFamily="34" charset="0"/>
              </a:rPr>
              <a:t>UNIT 3</a:t>
            </a:r>
            <a:endParaRPr lang="en-US" dirty="0">
              <a:latin typeface="Arial Black" pitchFamily="34" charset="0"/>
            </a:endParaRPr>
          </a:p>
        </p:txBody>
      </p:sp>
      <p:sp>
        <p:nvSpPr>
          <p:cNvPr id="3" name="Subtitle 2"/>
          <p:cNvSpPr>
            <a:spLocks noGrp="1"/>
          </p:cNvSpPr>
          <p:nvPr>
            <p:ph type="subTitle" idx="1"/>
          </p:nvPr>
        </p:nvSpPr>
        <p:spPr>
          <a:xfrm>
            <a:off x="609600" y="2895600"/>
            <a:ext cx="7772400" cy="1752600"/>
          </a:xfrm>
        </p:spPr>
        <p:txBody>
          <a:bodyPr>
            <a:normAutofit/>
          </a:bodyPr>
          <a:lstStyle/>
          <a:p>
            <a:r>
              <a:rPr lang="en-US" sz="3600" b="1" dirty="0">
                <a:solidFill>
                  <a:schemeClr val="tx1"/>
                </a:solidFill>
                <a:latin typeface="Arial Black" pitchFamily="34" charset="0"/>
              </a:rPr>
              <a:t>APPROACHES TO TEACHING ENGLISH LANGUAGE</a:t>
            </a:r>
            <a:endParaRPr lang="en-US" sz="3600" dirty="0">
              <a:solidFill>
                <a:schemeClr val="tx1"/>
              </a:solidFill>
              <a:latin typeface="Arial Black" pitchFamily="34" charset="0"/>
            </a:endParaRPr>
          </a:p>
        </p:txBody>
      </p:sp>
    </p:spTree>
    <p:extLst>
      <p:ext uri="{BB962C8B-B14F-4D97-AF65-F5344CB8AC3E}">
        <p14:creationId xmlns:p14="http://schemas.microsoft.com/office/powerpoint/2010/main" val="193477476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b="1" u="sng" dirty="0"/>
              <a:t>THE STRUCTURAL APPROACH</a:t>
            </a:r>
            <a:endParaRPr lang="en-US" dirty="0"/>
          </a:p>
          <a:p>
            <a:pPr lvl="0"/>
            <a:r>
              <a:rPr lang="en-US" b="1" dirty="0"/>
              <a:t>Usefulness</a:t>
            </a:r>
            <a:r>
              <a:rPr lang="en-US" dirty="0"/>
              <a:t> -   Only useful items are listed.</a:t>
            </a:r>
          </a:p>
          <a:p>
            <a:pPr lvl="0"/>
            <a:r>
              <a:rPr lang="en-US" b="1" dirty="0"/>
              <a:t>Frequency</a:t>
            </a:r>
            <a:r>
              <a:rPr lang="en-US" dirty="0"/>
              <a:t> -The structures must be selected with a high frequency of occurrence.</a:t>
            </a:r>
          </a:p>
          <a:p>
            <a:pPr lvl="0"/>
            <a:r>
              <a:rPr lang="en-US" b="1" dirty="0"/>
              <a:t>Teach ability</a:t>
            </a:r>
            <a:r>
              <a:rPr lang="en-US" dirty="0"/>
              <a:t> - Items easy from teaching point of view (The present continuous tense is introduced earlier than the simple present).</a:t>
            </a:r>
          </a:p>
          <a:p>
            <a:pPr lvl="0"/>
            <a:r>
              <a:rPr lang="en-US" b="1" dirty="0"/>
              <a:t>Productivity - </a:t>
            </a:r>
            <a:r>
              <a:rPr lang="en-US" dirty="0"/>
              <a:t>The structures that can give rise to more sentences are listed at the top, when compared to those which have no scope.</a:t>
            </a:r>
          </a:p>
          <a:p>
            <a:endParaRPr lang="en-US" dirty="0"/>
          </a:p>
        </p:txBody>
      </p:sp>
      <p:sp>
        <p:nvSpPr>
          <p:cNvPr id="2" name="Title 1"/>
          <p:cNvSpPr>
            <a:spLocks noGrp="1"/>
          </p:cNvSpPr>
          <p:nvPr>
            <p:ph type="title"/>
          </p:nvPr>
        </p:nvSpPr>
        <p:spPr>
          <a:xfrm>
            <a:off x="457200" y="762000"/>
            <a:ext cx="8229600" cy="1630362"/>
          </a:xfrm>
        </p:spPr>
        <p:txBody>
          <a:bodyPr>
            <a:normAutofit fontScale="90000"/>
          </a:bodyPr>
          <a:lstStyle/>
          <a:p>
            <a:r>
              <a:rPr lang="en-US" b="1" u="sng" dirty="0"/>
              <a:t>S-O-S APPROACH </a:t>
            </a:r>
            <a:r>
              <a:rPr lang="en-US" dirty="0"/>
              <a:t/>
            </a:r>
            <a:br>
              <a:rPr lang="en-US" dirty="0"/>
            </a:br>
            <a:r>
              <a:rPr lang="en-US" b="1" u="sng" dirty="0"/>
              <a:t>(</a:t>
            </a:r>
            <a:r>
              <a:rPr lang="en-US" b="1" u="sng" dirty="0" smtClean="0"/>
              <a:t>Structural Oral </a:t>
            </a:r>
            <a:r>
              <a:rPr lang="en-US" b="1" u="sng" dirty="0"/>
              <a:t>Situational</a:t>
            </a:r>
            <a:r>
              <a:rPr lang="en-US" b="1" dirty="0"/>
              <a:t> </a:t>
            </a:r>
            <a:r>
              <a:rPr lang="en-US" b="1" u="sng" dirty="0"/>
              <a:t>Approach</a:t>
            </a:r>
            <a:r>
              <a:rPr lang="en-US" b="1" dirty="0"/>
              <a:t>)</a:t>
            </a:r>
            <a:r>
              <a:rPr lang="en-US" dirty="0"/>
              <a:t/>
            </a:r>
            <a:br>
              <a:rPr lang="en-US" dirty="0"/>
            </a:br>
            <a:endParaRPr lang="en-US" dirty="0"/>
          </a:p>
        </p:txBody>
      </p:sp>
    </p:spTree>
    <p:extLst>
      <p:ext uri="{BB962C8B-B14F-4D97-AF65-F5344CB8AC3E}">
        <p14:creationId xmlns:p14="http://schemas.microsoft.com/office/powerpoint/2010/main" val="3729844487"/>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3276600"/>
          </a:xfrm>
        </p:spPr>
        <p:txBody>
          <a:bodyPr>
            <a:normAutofit/>
          </a:bodyPr>
          <a:lstStyle/>
          <a:p>
            <a:pPr marL="0" indent="0">
              <a:buNone/>
            </a:pPr>
            <a:r>
              <a:rPr lang="en-US" b="1" u="sng" dirty="0"/>
              <a:t>ORAL </a:t>
            </a:r>
            <a:r>
              <a:rPr lang="en-US" b="1" u="sng" dirty="0" smtClean="0"/>
              <a:t>APPROACH</a:t>
            </a:r>
          </a:p>
          <a:p>
            <a:pPr marL="0" indent="0" algn="just">
              <a:buNone/>
            </a:pPr>
            <a:r>
              <a:rPr lang="en-US" sz="2600" dirty="0"/>
              <a:t>It is a flexible method. The emphasis is on the spoken method. Some people can use a language for oral communication only. They are illiterate, but they can understand their language and also respond suitably. Learning to speak a language is by far the shortest road to learning to read it and write it.</a:t>
            </a:r>
          </a:p>
          <a:p>
            <a:pPr marL="0" indent="0">
              <a:buNone/>
            </a:pPr>
            <a:endParaRPr lang="en-US" dirty="0"/>
          </a:p>
          <a:p>
            <a:endParaRPr lang="en-US" dirty="0"/>
          </a:p>
        </p:txBody>
      </p:sp>
      <p:sp>
        <p:nvSpPr>
          <p:cNvPr id="4" name="Title 3"/>
          <p:cNvSpPr>
            <a:spLocks noGrp="1"/>
          </p:cNvSpPr>
          <p:nvPr>
            <p:ph type="title"/>
          </p:nvPr>
        </p:nvSpPr>
        <p:spPr>
          <a:xfrm>
            <a:off x="838200" y="3581400"/>
            <a:ext cx="7315200" cy="2743200"/>
          </a:xfrm>
        </p:spPr>
        <p:txBody>
          <a:bodyPr>
            <a:noAutofit/>
          </a:bodyPr>
          <a:lstStyle/>
          <a:p>
            <a:pPr lvl="0" algn="l"/>
            <a:r>
              <a:rPr lang="en-US" sz="2400" dirty="0" smtClean="0"/>
              <a:t>The teacher will try to make use of their own oral skills and of the students:</a:t>
            </a:r>
            <a:br>
              <a:rPr lang="en-US" sz="2400" dirty="0" smtClean="0"/>
            </a:br>
            <a:r>
              <a:rPr lang="en-US" sz="2400" dirty="0" smtClean="0"/>
              <a:t>To introduce language items (structural and vocabulary items)</a:t>
            </a:r>
            <a:br>
              <a:rPr lang="en-US" sz="2400" dirty="0" smtClean="0"/>
            </a:br>
            <a:r>
              <a:rPr lang="en-US" sz="2400" dirty="0" smtClean="0"/>
              <a:t>To discuss the reading passages and poems</a:t>
            </a:r>
            <a:br>
              <a:rPr lang="en-US" sz="2400" dirty="0" smtClean="0"/>
            </a:br>
            <a:r>
              <a:rPr lang="en-US" sz="2400" dirty="0" smtClean="0"/>
              <a:t>To teach composition writing</a:t>
            </a:r>
            <a:br>
              <a:rPr lang="en-US" sz="2400" dirty="0" smtClean="0"/>
            </a:br>
            <a:r>
              <a:rPr lang="en-US" sz="2400" dirty="0" smtClean="0"/>
              <a:t>To prepare the students orally for doing the written exercises.</a:t>
            </a:r>
            <a:r>
              <a:rPr lang="en-US" sz="1800" dirty="0" smtClean="0"/>
              <a:t/>
            </a:r>
            <a:br>
              <a:rPr lang="en-US" sz="1800" dirty="0" smtClean="0"/>
            </a:br>
            <a:endParaRPr lang="en-US" sz="1800" dirty="0"/>
          </a:p>
        </p:txBody>
      </p:sp>
    </p:spTree>
    <p:extLst>
      <p:ext uri="{BB962C8B-B14F-4D97-AF65-F5344CB8AC3E}">
        <p14:creationId xmlns:p14="http://schemas.microsoft.com/office/powerpoint/2010/main" val="2101531655"/>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Natural way of learning any language</a:t>
            </a:r>
          </a:p>
          <a:p>
            <a:pPr lvl="0"/>
            <a:r>
              <a:rPr lang="en-US" dirty="0"/>
              <a:t>It is a good introduction to the other more difficult skills mainly, reading and writing.</a:t>
            </a:r>
          </a:p>
          <a:p>
            <a:pPr lvl="0"/>
            <a:r>
              <a:rPr lang="en-US" dirty="0"/>
              <a:t>It is the only way by which we can ensure economical use of class time.</a:t>
            </a:r>
          </a:p>
          <a:p>
            <a:pPr marL="0" indent="0">
              <a:buNone/>
            </a:pPr>
            <a:endParaRPr lang="en-US" dirty="0"/>
          </a:p>
        </p:txBody>
      </p:sp>
      <p:sp>
        <p:nvSpPr>
          <p:cNvPr id="2" name="Title 1"/>
          <p:cNvSpPr>
            <a:spLocks noGrp="1"/>
          </p:cNvSpPr>
          <p:nvPr>
            <p:ph type="title"/>
          </p:nvPr>
        </p:nvSpPr>
        <p:spPr/>
        <p:txBody>
          <a:bodyPr>
            <a:normAutofit fontScale="90000"/>
          </a:bodyPr>
          <a:lstStyle/>
          <a:p>
            <a:r>
              <a:rPr lang="en-US" b="1" u="sng" dirty="0"/>
              <a:t>Advantages Of Teaching English Through Oral Method</a:t>
            </a:r>
            <a:endParaRPr lang="en-US" dirty="0"/>
          </a:p>
        </p:txBody>
      </p:sp>
    </p:spTree>
    <p:extLst>
      <p:ext uri="{BB962C8B-B14F-4D97-AF65-F5344CB8AC3E}">
        <p14:creationId xmlns:p14="http://schemas.microsoft.com/office/powerpoint/2010/main" val="1435134144"/>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5257800"/>
          </a:xfrm>
        </p:spPr>
        <p:txBody>
          <a:bodyPr>
            <a:normAutofit/>
          </a:bodyPr>
          <a:lstStyle/>
          <a:p>
            <a:pPr marL="0" indent="0">
              <a:buNone/>
            </a:pPr>
            <a:r>
              <a:rPr lang="en-US" b="1" u="sng" dirty="0"/>
              <a:t>SITUATIONAL </a:t>
            </a:r>
            <a:r>
              <a:rPr lang="en-US" b="1" u="sng" dirty="0" smtClean="0"/>
              <a:t>APPROACH</a:t>
            </a:r>
          </a:p>
          <a:p>
            <a:pPr marL="0" indent="0" algn="just">
              <a:buNone/>
            </a:pPr>
            <a:r>
              <a:rPr lang="en-US" dirty="0"/>
              <a:t>According to this approach the English as a second language should be taught by forming links between the new words and the real situations encountered by the child while learning their mother tongue. All the items are learnt by a child in real situations. The situation in which the child learns his mother-tongue are repeated again and again and whatever the child understands or expresses about his experiences of his own life are then in same way connected with the terminology of the English Language.</a:t>
            </a:r>
          </a:p>
          <a:p>
            <a:endParaRPr lang="en-US" dirty="0"/>
          </a:p>
        </p:txBody>
      </p:sp>
    </p:spTree>
    <p:extLst>
      <p:ext uri="{BB962C8B-B14F-4D97-AF65-F5344CB8AC3E}">
        <p14:creationId xmlns:p14="http://schemas.microsoft.com/office/powerpoint/2010/main" val="62924567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3505200"/>
          </a:xfrm>
        </p:spPr>
        <p:txBody>
          <a:bodyPr>
            <a:normAutofit/>
          </a:bodyPr>
          <a:lstStyle/>
          <a:p>
            <a:pPr marL="0" indent="0">
              <a:buNone/>
            </a:pPr>
            <a:r>
              <a:rPr lang="en-US" b="1" u="sng" dirty="0"/>
              <a:t>Advantages Of Situational Approach</a:t>
            </a:r>
            <a:endParaRPr lang="en-US" dirty="0"/>
          </a:p>
          <a:p>
            <a:pPr lvl="0"/>
            <a:r>
              <a:rPr lang="en-US" dirty="0"/>
              <a:t>It creates interest among the students.</a:t>
            </a:r>
          </a:p>
          <a:p>
            <a:pPr lvl="0"/>
            <a:r>
              <a:rPr lang="en-US" dirty="0"/>
              <a:t>Emphasis is given on learning by play.</a:t>
            </a:r>
          </a:p>
          <a:p>
            <a:pPr lvl="0"/>
            <a:r>
              <a:rPr lang="en-US" dirty="0"/>
              <a:t>Action chains make the classroom atmosphere lively.</a:t>
            </a:r>
          </a:p>
          <a:p>
            <a:pPr lvl="0"/>
            <a:r>
              <a:rPr lang="en-US" dirty="0"/>
              <a:t>Lot of material aid is used to make the learning stable.</a:t>
            </a:r>
          </a:p>
          <a:p>
            <a:pPr lvl="0"/>
            <a:r>
              <a:rPr lang="en-US" dirty="0"/>
              <a:t>The teacher can make his illustrations clear by using various materials or by pictures etc.</a:t>
            </a:r>
          </a:p>
          <a:p>
            <a:endParaRPr lang="en-US" dirty="0"/>
          </a:p>
        </p:txBody>
      </p:sp>
    </p:spTree>
    <p:extLst>
      <p:ext uri="{BB962C8B-B14F-4D97-AF65-F5344CB8AC3E}">
        <p14:creationId xmlns:p14="http://schemas.microsoft.com/office/powerpoint/2010/main" val="417017816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1"/>
            <a:ext cx="8229600" cy="3505200"/>
          </a:xfrm>
        </p:spPr>
        <p:txBody>
          <a:bodyPr/>
          <a:lstStyle/>
          <a:p>
            <a:pPr marL="0" indent="0">
              <a:buNone/>
            </a:pPr>
            <a:r>
              <a:rPr lang="en-US" b="1" u="sng" dirty="0"/>
              <a:t>Disadvantages</a:t>
            </a:r>
            <a:endParaRPr lang="en-US" dirty="0"/>
          </a:p>
          <a:p>
            <a:pPr lvl="0"/>
            <a:r>
              <a:rPr lang="en-US" dirty="0"/>
              <a:t>It is suitable only in the lower classes as this approach cannot be made applicable to the senior classes.</a:t>
            </a:r>
          </a:p>
          <a:p>
            <a:pPr lvl="0"/>
            <a:r>
              <a:rPr lang="en-US" dirty="0"/>
              <a:t>Trained teachers are required for it.</a:t>
            </a:r>
          </a:p>
          <a:p>
            <a:pPr lvl="0"/>
            <a:r>
              <a:rPr lang="en-US" dirty="0"/>
              <a:t>Prose, poetry, rapid reader etc. cannot be taught through this approach.</a:t>
            </a:r>
          </a:p>
          <a:p>
            <a:endParaRPr lang="en-US" dirty="0"/>
          </a:p>
        </p:txBody>
      </p:sp>
    </p:spTree>
    <p:extLst>
      <p:ext uri="{BB962C8B-B14F-4D97-AF65-F5344CB8AC3E}">
        <p14:creationId xmlns:p14="http://schemas.microsoft.com/office/powerpoint/2010/main" val="363563078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257800"/>
          </a:xfrm>
        </p:spPr>
        <p:txBody>
          <a:bodyPr>
            <a:normAutofit fontScale="70000" lnSpcReduction="20000"/>
          </a:bodyPr>
          <a:lstStyle/>
          <a:p>
            <a:r>
              <a:rPr lang="en-US" sz="3400" b="1" dirty="0"/>
              <a:t>Eclectic approach</a:t>
            </a:r>
            <a:r>
              <a:rPr lang="en-US" sz="3400" dirty="0"/>
              <a:t> is a method of </a:t>
            </a:r>
            <a:r>
              <a:rPr lang="en-US" sz="3400" u="sng" dirty="0">
                <a:hlinkClick r:id="rId2" tooltip="Language education"/>
              </a:rPr>
              <a:t>language education</a:t>
            </a:r>
            <a:r>
              <a:rPr lang="en-US" sz="3400" dirty="0"/>
              <a:t> that combines various approaches and methodologies to teach language depending on the aims of the lesson and the abilities of the learners. </a:t>
            </a:r>
            <a:endParaRPr lang="en-US" sz="3400" dirty="0" smtClean="0"/>
          </a:p>
          <a:p>
            <a:r>
              <a:rPr lang="en-US" sz="3400" dirty="0" smtClean="0"/>
              <a:t>Different </a:t>
            </a:r>
            <a:r>
              <a:rPr lang="en-US" sz="3400" dirty="0"/>
              <a:t>teaching methods are borrowed and adapted to suit the requirement of the learners. </a:t>
            </a:r>
            <a:endParaRPr lang="en-US" sz="3400" dirty="0" smtClean="0"/>
          </a:p>
          <a:p>
            <a:r>
              <a:rPr lang="en-US" sz="3400" dirty="0" smtClean="0"/>
              <a:t>It </a:t>
            </a:r>
            <a:r>
              <a:rPr lang="en-US" sz="3400" dirty="0"/>
              <a:t>breaks the monotony of the class. </a:t>
            </a:r>
            <a:endParaRPr lang="en-US" sz="3400" dirty="0" smtClean="0"/>
          </a:p>
          <a:p>
            <a:r>
              <a:rPr lang="en-US" sz="3400" dirty="0" smtClean="0"/>
              <a:t>In </a:t>
            </a:r>
            <a:r>
              <a:rPr lang="en-US" sz="3400" dirty="0"/>
              <a:t>addition, It is a conceptual approach that does not merely include one paradigm or a set of assumptions. </a:t>
            </a:r>
            <a:endParaRPr lang="en-US" sz="3400" dirty="0" smtClean="0"/>
          </a:p>
          <a:p>
            <a:r>
              <a:rPr lang="en-US" sz="3400" dirty="0" smtClean="0"/>
              <a:t>Instead</a:t>
            </a:r>
            <a:r>
              <a:rPr lang="en-US" sz="3400" dirty="0"/>
              <a:t>, eclecticism adheres to or is constituted from several theories, styles, and ideas in order to gain a thorough insight about the subject, and draws upon different theories in different cases. </a:t>
            </a:r>
            <a:endParaRPr lang="en-US" sz="3400" dirty="0" smtClean="0"/>
          </a:p>
          <a:p>
            <a:r>
              <a:rPr lang="en-US" sz="3400" dirty="0" smtClean="0"/>
              <a:t>‘</a:t>
            </a:r>
            <a:r>
              <a:rPr lang="en-US" sz="3400" dirty="0"/>
              <a:t>Eclecticism’ is common in many fields of study such as psychology, martial arts, philosophy of teaching, religion and drama.</a:t>
            </a:r>
          </a:p>
          <a:p>
            <a:endParaRPr lang="en-US" dirty="0"/>
          </a:p>
        </p:txBody>
      </p:sp>
      <p:sp>
        <p:nvSpPr>
          <p:cNvPr id="2" name="Title 1"/>
          <p:cNvSpPr>
            <a:spLocks noGrp="1"/>
          </p:cNvSpPr>
          <p:nvPr>
            <p:ph type="title"/>
          </p:nvPr>
        </p:nvSpPr>
        <p:spPr>
          <a:xfrm>
            <a:off x="457200" y="228600"/>
            <a:ext cx="8229600" cy="960438"/>
          </a:xfrm>
        </p:spPr>
        <p:txBody>
          <a:bodyPr/>
          <a:lstStyle/>
          <a:p>
            <a:r>
              <a:rPr lang="en-US" b="1" u="sng" dirty="0"/>
              <a:t>ECLECTIC APPROACH</a:t>
            </a:r>
            <a:endParaRPr lang="en-US" dirty="0"/>
          </a:p>
        </p:txBody>
      </p:sp>
    </p:spTree>
    <p:extLst>
      <p:ext uri="{BB962C8B-B14F-4D97-AF65-F5344CB8AC3E}">
        <p14:creationId xmlns:p14="http://schemas.microsoft.com/office/powerpoint/2010/main" val="2178148842"/>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953000"/>
          </a:xfrm>
        </p:spPr>
        <p:txBody>
          <a:bodyPr>
            <a:normAutofit fontScale="77500" lnSpcReduction="20000"/>
          </a:bodyPr>
          <a:lstStyle/>
          <a:p>
            <a:pPr lvl="0"/>
            <a:r>
              <a:rPr lang="en-US" sz="2900" dirty="0"/>
              <a:t>Giving teachers a chance to choose different kinds of teaching techniques in each class period to reach the aims of the lesson.</a:t>
            </a:r>
          </a:p>
          <a:p>
            <a:pPr lvl="0"/>
            <a:r>
              <a:rPr lang="en-US" sz="2900" dirty="0"/>
              <a:t>Flexibility in choosing any aspect or method that teachers think suitable for teaching inside the classroom.</a:t>
            </a:r>
          </a:p>
          <a:p>
            <a:pPr lvl="0"/>
            <a:r>
              <a:rPr lang="en-US" sz="2900" dirty="0"/>
              <a:t>Giving a chance to pupils to see different kinds of teaching techniques that break monotony and dullness on one hand and ensure better understanding for the material on the other hand.</a:t>
            </a:r>
          </a:p>
          <a:p>
            <a:pPr lvl="0"/>
            <a:r>
              <a:rPr lang="en-US" sz="2900" dirty="0"/>
              <a:t>Advocacy of the Eclectic Approach to ESL/EFL Teaching in Bangladesh.</a:t>
            </a:r>
          </a:p>
          <a:p>
            <a:pPr lvl="0"/>
            <a:r>
              <a:rPr lang="en-US" sz="2900" dirty="0"/>
              <a:t>Solving difficulties concerning presenting the language material in the pupils textbook.</a:t>
            </a:r>
          </a:p>
          <a:p>
            <a:pPr lvl="0"/>
            <a:r>
              <a:rPr lang="en-US" sz="2900" dirty="0"/>
              <a:t>Using different kinds of teaching aids which leads to better understanding. </a:t>
            </a:r>
          </a:p>
          <a:p>
            <a:pPr lvl="0"/>
            <a:r>
              <a:rPr lang="en-US" sz="2900" dirty="0"/>
              <a:t>Saving a lot of time and efforts in presenting language activities</a:t>
            </a:r>
            <a:r>
              <a:rPr lang="en-US" dirty="0"/>
              <a:t>.</a:t>
            </a:r>
          </a:p>
          <a:p>
            <a:endParaRPr lang="en-US" dirty="0"/>
          </a:p>
        </p:txBody>
      </p:sp>
      <p:sp>
        <p:nvSpPr>
          <p:cNvPr id="2" name="Title 1"/>
          <p:cNvSpPr>
            <a:spLocks noGrp="1"/>
          </p:cNvSpPr>
          <p:nvPr>
            <p:ph type="title"/>
          </p:nvPr>
        </p:nvSpPr>
        <p:spPr/>
        <p:txBody>
          <a:bodyPr>
            <a:normAutofit fontScale="90000"/>
          </a:bodyPr>
          <a:lstStyle/>
          <a:p>
            <a:r>
              <a:rPr lang="en-US" b="1" dirty="0"/>
              <a:t>Principles </a:t>
            </a:r>
            <a:br>
              <a:rPr lang="en-US" b="1" dirty="0"/>
            </a:br>
            <a:r>
              <a:rPr lang="en-US" b="1" dirty="0" smtClean="0"/>
              <a:t>of Eclectic Approach</a:t>
            </a:r>
            <a:endParaRPr lang="en-US" b="1" dirty="0"/>
          </a:p>
        </p:txBody>
      </p:sp>
    </p:spTree>
    <p:extLst>
      <p:ext uri="{BB962C8B-B14F-4D97-AF65-F5344CB8AC3E}">
        <p14:creationId xmlns:p14="http://schemas.microsoft.com/office/powerpoint/2010/main" val="130539918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4900" y="1295400"/>
            <a:ext cx="6781800" cy="1905000"/>
          </a:xfrm>
        </p:spPr>
        <p:txBody>
          <a:bodyPr>
            <a:normAutofit/>
          </a:bodyPr>
          <a:lstStyle/>
          <a:p>
            <a:pPr lvl="0"/>
            <a:r>
              <a:rPr lang="en-US" dirty="0"/>
              <a:t>The teacher has more flexibility.</a:t>
            </a:r>
          </a:p>
          <a:p>
            <a:pPr lvl="0"/>
            <a:r>
              <a:rPr lang="en-US" dirty="0"/>
              <a:t>No aspect of language skill is ignored.</a:t>
            </a:r>
          </a:p>
          <a:p>
            <a:pPr lvl="0"/>
            <a:r>
              <a:rPr lang="en-US" dirty="0"/>
              <a:t>There is variety in the classroom.</a:t>
            </a:r>
          </a:p>
          <a:p>
            <a:pPr lvl="0"/>
            <a:r>
              <a:rPr lang="en-US" dirty="0"/>
              <a:t>Classroom atmosphere is dynamic.</a:t>
            </a:r>
          </a:p>
          <a:p>
            <a:endParaRPr lang="en-US" dirty="0"/>
          </a:p>
        </p:txBody>
      </p:sp>
      <p:sp>
        <p:nvSpPr>
          <p:cNvPr id="2" name="Title 1"/>
          <p:cNvSpPr>
            <a:spLocks noGrp="1"/>
          </p:cNvSpPr>
          <p:nvPr>
            <p:ph type="title"/>
          </p:nvPr>
        </p:nvSpPr>
        <p:spPr/>
        <p:txBody>
          <a:bodyPr>
            <a:normAutofit fontScale="90000"/>
          </a:bodyPr>
          <a:lstStyle/>
          <a:p>
            <a:r>
              <a:rPr lang="en-US" b="1" dirty="0"/>
              <a:t>Advantages of using Eclectic </a:t>
            </a:r>
            <a:r>
              <a:rPr lang="en-US" b="1" dirty="0" smtClean="0"/>
              <a:t>approach</a:t>
            </a:r>
            <a:endParaRPr lang="en-US" dirty="0"/>
          </a:p>
        </p:txBody>
      </p:sp>
      <p:sp>
        <p:nvSpPr>
          <p:cNvPr id="4" name="Content Placeholder 2"/>
          <p:cNvSpPr txBox="1">
            <a:spLocks/>
          </p:cNvSpPr>
          <p:nvPr/>
        </p:nvSpPr>
        <p:spPr>
          <a:xfrm>
            <a:off x="457200" y="3429000"/>
            <a:ext cx="8077200" cy="28956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US" dirty="0"/>
              <a:t>These types of programs not only negotiate teacher skill-development within an improved recognition of and respect for cross-cultural and multi-linguistic classroom settings, but also encourages student pride in their heritage, language, communication preferences and self-identity.</a:t>
            </a:r>
          </a:p>
          <a:p>
            <a:endParaRPr lang="en-US" dirty="0"/>
          </a:p>
        </p:txBody>
      </p:sp>
    </p:spTree>
    <p:extLst>
      <p:ext uri="{BB962C8B-B14F-4D97-AF65-F5344CB8AC3E}">
        <p14:creationId xmlns:p14="http://schemas.microsoft.com/office/powerpoint/2010/main" val="157790569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Kohi\Desktop\thanks pic.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1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600925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a:t>In the previous unit, we studied about some methods that are used in teaching of English. These methods have been tried out earlier with varying degree of success. The common aspect of these is that certain important features of the methods have been totally absorbed in the pedagogy.  In this unit we will be discussing about some approaches used in teaching of English such as structural approach, situational approach, communicative approach and constructive approach.</a:t>
            </a:r>
            <a:endParaRPr lang="en-US" dirty="0"/>
          </a:p>
        </p:txBody>
      </p:sp>
      <p:sp>
        <p:nvSpPr>
          <p:cNvPr id="2" name="Title 1"/>
          <p:cNvSpPr>
            <a:spLocks noGrp="1"/>
          </p:cNvSpPr>
          <p:nvPr>
            <p:ph type="title"/>
          </p:nvPr>
        </p:nvSpPr>
        <p:spPr/>
        <p:txBody>
          <a:bodyPr/>
          <a:lstStyle/>
          <a:p>
            <a:r>
              <a:rPr lang="en-US" b="1" dirty="0"/>
              <a:t>INTRODUCTION</a:t>
            </a:r>
            <a:endParaRPr lang="en-US" dirty="0"/>
          </a:p>
        </p:txBody>
      </p:sp>
    </p:spTree>
    <p:extLst>
      <p:ext uri="{BB962C8B-B14F-4D97-AF65-F5344CB8AC3E}">
        <p14:creationId xmlns:p14="http://schemas.microsoft.com/office/powerpoint/2010/main" val="4033454956"/>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657600"/>
          </a:xfrm>
        </p:spPr>
        <p:txBody>
          <a:bodyPr/>
          <a:lstStyle/>
          <a:p>
            <a:pPr marL="0" indent="0">
              <a:buNone/>
            </a:pPr>
            <a:r>
              <a:rPr lang="en-US" dirty="0"/>
              <a:t>After going through this unit you will be able to </a:t>
            </a:r>
          </a:p>
          <a:p>
            <a:pPr lvl="1"/>
            <a:r>
              <a:rPr lang="en-US" dirty="0"/>
              <a:t>define different approaches of teaching. </a:t>
            </a:r>
          </a:p>
          <a:p>
            <a:pPr lvl="1"/>
            <a:r>
              <a:rPr lang="en-US" dirty="0"/>
              <a:t>explain merits and demerits of different approaches. </a:t>
            </a:r>
          </a:p>
          <a:p>
            <a:pPr lvl="1"/>
            <a:r>
              <a:rPr lang="en-US" dirty="0"/>
              <a:t>use different approaches contextually</a:t>
            </a:r>
          </a:p>
          <a:p>
            <a:endParaRPr lang="en-US" dirty="0"/>
          </a:p>
        </p:txBody>
      </p:sp>
      <p:sp>
        <p:nvSpPr>
          <p:cNvPr id="2" name="Title 1"/>
          <p:cNvSpPr>
            <a:spLocks noGrp="1"/>
          </p:cNvSpPr>
          <p:nvPr>
            <p:ph type="title"/>
          </p:nvPr>
        </p:nvSpPr>
        <p:spPr/>
        <p:txBody>
          <a:bodyPr>
            <a:normAutofit/>
          </a:bodyPr>
          <a:lstStyle/>
          <a:p>
            <a:r>
              <a:rPr lang="en-US" b="1" dirty="0" smtClean="0"/>
              <a:t>OBJECTIVES</a:t>
            </a:r>
            <a:endParaRPr lang="en-US" dirty="0"/>
          </a:p>
        </p:txBody>
      </p:sp>
    </p:spTree>
    <p:extLst>
      <p:ext uri="{BB962C8B-B14F-4D97-AF65-F5344CB8AC3E}">
        <p14:creationId xmlns:p14="http://schemas.microsoft.com/office/powerpoint/2010/main" val="1497417504"/>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r>
              <a:rPr lang="en-US" dirty="0"/>
              <a:t>It is also known as Aural-oral Approach. Each language has its own pattern of structure</a:t>
            </a:r>
            <a:r>
              <a:rPr lang="en-US" dirty="0" smtClean="0"/>
              <a:t>.</a:t>
            </a:r>
          </a:p>
          <a:p>
            <a:r>
              <a:rPr lang="en-US" dirty="0"/>
              <a:t>"Structural approach is a scientific study of the fundamental structures of the English language, their analysis and logical arrangement". </a:t>
            </a:r>
            <a:endParaRPr lang="en-US" dirty="0" smtClean="0"/>
          </a:p>
          <a:p>
            <a:r>
              <a:rPr lang="en-US" dirty="0"/>
              <a:t>The structural approach is an outcome of the </a:t>
            </a:r>
            <a:r>
              <a:rPr lang="en-US" dirty="0" smtClean="0"/>
              <a:t>experiments.</a:t>
            </a:r>
          </a:p>
          <a:p>
            <a:r>
              <a:rPr lang="en-US" dirty="0"/>
              <a:t>Meaningful words are used in particular order. Every structure embodies an important grammatical point. </a:t>
            </a:r>
            <a:endParaRPr lang="en-US" dirty="0" smtClean="0"/>
          </a:p>
          <a:p>
            <a:r>
              <a:rPr lang="en-US" dirty="0" smtClean="0"/>
              <a:t>A </a:t>
            </a:r>
            <a:r>
              <a:rPr lang="en-US" dirty="0"/>
              <a:t>sentence needs a grammatical background. The different arrangements or patterns of words are called structures.</a:t>
            </a:r>
            <a:endParaRPr lang="en-US" dirty="0"/>
          </a:p>
        </p:txBody>
      </p:sp>
      <p:sp>
        <p:nvSpPr>
          <p:cNvPr id="2" name="Title 1"/>
          <p:cNvSpPr>
            <a:spLocks noGrp="1"/>
          </p:cNvSpPr>
          <p:nvPr>
            <p:ph type="title"/>
          </p:nvPr>
        </p:nvSpPr>
        <p:spPr>
          <a:xfrm>
            <a:off x="533400" y="152400"/>
            <a:ext cx="8229600" cy="838200"/>
          </a:xfrm>
        </p:spPr>
        <p:txBody>
          <a:bodyPr>
            <a:normAutofit/>
          </a:bodyPr>
          <a:lstStyle/>
          <a:p>
            <a:r>
              <a:rPr lang="en-US" b="1" dirty="0"/>
              <a:t>STRUCTURAL </a:t>
            </a:r>
            <a:r>
              <a:rPr lang="en-US" b="1" dirty="0" smtClean="0"/>
              <a:t>APPROACH</a:t>
            </a:r>
            <a:endParaRPr lang="en-US" dirty="0"/>
          </a:p>
        </p:txBody>
      </p:sp>
    </p:spTree>
    <p:extLst>
      <p:ext uri="{BB962C8B-B14F-4D97-AF65-F5344CB8AC3E}">
        <p14:creationId xmlns:p14="http://schemas.microsoft.com/office/powerpoint/2010/main" val="2376458874"/>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Structures of structural approach.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457200"/>
            <a:ext cx="5911678" cy="5592763"/>
          </a:xfrm>
          <a:prstGeom prst="rect">
            <a:avLst/>
          </a:prstGeom>
          <a:noFill/>
          <a:ln>
            <a:noFill/>
          </a:ln>
        </p:spPr>
      </p:pic>
    </p:spTree>
    <p:extLst>
      <p:ext uri="{BB962C8B-B14F-4D97-AF65-F5344CB8AC3E}">
        <p14:creationId xmlns:p14="http://schemas.microsoft.com/office/powerpoint/2010/main" val="172994150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It </a:t>
            </a:r>
            <a:r>
              <a:rPr lang="en-US" dirty="0"/>
              <a:t>is based on three main principles: </a:t>
            </a:r>
          </a:p>
          <a:p>
            <a:pPr lvl="0"/>
            <a:r>
              <a:rPr lang="en-US" dirty="0"/>
              <a:t>Importance is given to student's activity rather than the activity of the teacher. </a:t>
            </a:r>
          </a:p>
          <a:p>
            <a:pPr lvl="0"/>
            <a:r>
              <a:rPr lang="en-US" dirty="0"/>
              <a:t>Importance is given to speech work.  </a:t>
            </a:r>
          </a:p>
          <a:p>
            <a:pPr lvl="0"/>
            <a:r>
              <a:rPr lang="en-US" dirty="0"/>
              <a:t>Importance is given in developing correct language habits among the students, particularly the habits of arranging words in English in order to replace the sentence patterns of the pupil's mother tongue.</a:t>
            </a:r>
          </a:p>
          <a:p>
            <a:endParaRPr lang="en-US" dirty="0"/>
          </a:p>
        </p:txBody>
      </p:sp>
      <p:sp>
        <p:nvSpPr>
          <p:cNvPr id="2" name="Title 1"/>
          <p:cNvSpPr>
            <a:spLocks noGrp="1"/>
          </p:cNvSpPr>
          <p:nvPr>
            <p:ph type="title"/>
          </p:nvPr>
        </p:nvSpPr>
        <p:spPr/>
        <p:txBody>
          <a:bodyPr>
            <a:normAutofit/>
          </a:bodyPr>
          <a:lstStyle/>
          <a:p>
            <a:r>
              <a:rPr lang="en-US" b="1" dirty="0"/>
              <a:t>Principles of Structural </a:t>
            </a:r>
            <a:r>
              <a:rPr lang="en-US" b="1" dirty="0" smtClean="0"/>
              <a:t>Approach</a:t>
            </a:r>
            <a:endParaRPr lang="en-US" dirty="0"/>
          </a:p>
        </p:txBody>
      </p:sp>
    </p:spTree>
    <p:extLst>
      <p:ext uri="{BB962C8B-B14F-4D97-AF65-F5344CB8AC3E}">
        <p14:creationId xmlns:p14="http://schemas.microsoft.com/office/powerpoint/2010/main" val="82071452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lnSpcReduction="10000"/>
          </a:bodyPr>
          <a:lstStyle/>
          <a:p>
            <a:pPr algn="just"/>
            <a:r>
              <a:rPr lang="en-US" dirty="0" smtClean="0"/>
              <a:t>It </a:t>
            </a:r>
            <a:r>
              <a:rPr lang="en-US" dirty="0"/>
              <a:t>can be adopted for all stages of education. </a:t>
            </a:r>
            <a:endParaRPr lang="en-US" dirty="0" smtClean="0"/>
          </a:p>
          <a:p>
            <a:pPr algn="just"/>
            <a:r>
              <a:rPr lang="en-US" dirty="0" smtClean="0"/>
              <a:t>It </a:t>
            </a:r>
            <a:r>
              <a:rPr lang="en-US" dirty="0"/>
              <a:t>stress habit formation, through intensive drills, the students cultivate the habit of speaking the English language, due to much oral drilling, whatever is learnt in the class remains stable in the minds of the students. </a:t>
            </a:r>
            <a:endParaRPr lang="en-US" dirty="0" smtClean="0"/>
          </a:p>
          <a:p>
            <a:pPr algn="just"/>
            <a:r>
              <a:rPr lang="en-US" dirty="0" smtClean="0"/>
              <a:t>It </a:t>
            </a:r>
            <a:r>
              <a:rPr lang="en-US" dirty="0"/>
              <a:t>provides enough opportunities to the students to express their ideas and feelings and makes both teacher and students active which is psychologically sound. </a:t>
            </a:r>
            <a:endParaRPr lang="en-US" dirty="0" smtClean="0"/>
          </a:p>
          <a:p>
            <a:pPr algn="just"/>
            <a:r>
              <a:rPr lang="en-US" dirty="0" smtClean="0"/>
              <a:t>It </a:t>
            </a:r>
            <a:r>
              <a:rPr lang="en-US" dirty="0"/>
              <a:t>puts more emphasis on speech or oral aspects of learning. </a:t>
            </a:r>
            <a:endParaRPr lang="en-US" dirty="0" smtClean="0"/>
          </a:p>
          <a:p>
            <a:pPr algn="just"/>
            <a:r>
              <a:rPr lang="en-US" dirty="0" smtClean="0"/>
              <a:t>The </a:t>
            </a:r>
            <a:r>
              <a:rPr lang="en-US" dirty="0"/>
              <a:t>students are provided with carefully selected and graded language material. Making use of this approach the teacher can attend to more or almost all students of his class.  </a:t>
            </a:r>
          </a:p>
          <a:p>
            <a:pPr algn="just"/>
            <a:endParaRPr lang="en-US" dirty="0"/>
          </a:p>
        </p:txBody>
      </p:sp>
      <p:sp>
        <p:nvSpPr>
          <p:cNvPr id="2" name="Title 1"/>
          <p:cNvSpPr>
            <a:spLocks noGrp="1"/>
          </p:cNvSpPr>
          <p:nvPr>
            <p:ph type="title"/>
          </p:nvPr>
        </p:nvSpPr>
        <p:spPr/>
        <p:txBody>
          <a:bodyPr>
            <a:normAutofit fontScale="90000"/>
          </a:bodyPr>
          <a:lstStyle/>
          <a:p>
            <a:r>
              <a:rPr lang="en-US" b="1" dirty="0"/>
              <a:t>Merits of the Structural </a:t>
            </a:r>
            <a:r>
              <a:rPr lang="en-US" b="1" dirty="0" smtClean="0"/>
              <a:t>Approach</a:t>
            </a:r>
            <a:endParaRPr lang="en-US" dirty="0"/>
          </a:p>
        </p:txBody>
      </p:sp>
    </p:spTree>
    <p:extLst>
      <p:ext uri="{BB962C8B-B14F-4D97-AF65-F5344CB8AC3E}">
        <p14:creationId xmlns:p14="http://schemas.microsoft.com/office/powerpoint/2010/main" val="314193353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92500" lnSpcReduction="20000"/>
          </a:bodyPr>
          <a:lstStyle/>
          <a:p>
            <a:r>
              <a:rPr lang="en-US" dirty="0" smtClean="0"/>
              <a:t>It </a:t>
            </a:r>
            <a:r>
              <a:rPr lang="en-US" dirty="0"/>
              <a:t>is suitable only in lower classes. </a:t>
            </a:r>
            <a:endParaRPr lang="en-US" dirty="0" smtClean="0"/>
          </a:p>
          <a:p>
            <a:r>
              <a:rPr lang="en-US" dirty="0" smtClean="0"/>
              <a:t>Only </a:t>
            </a:r>
            <a:r>
              <a:rPr lang="en-US" dirty="0"/>
              <a:t>well selected sentence patterns are taught through this approach. </a:t>
            </a:r>
            <a:endParaRPr lang="en-US" dirty="0" smtClean="0"/>
          </a:p>
          <a:p>
            <a:r>
              <a:rPr lang="en-US" dirty="0" smtClean="0"/>
              <a:t>It </a:t>
            </a:r>
            <a:r>
              <a:rPr lang="en-US" dirty="0"/>
              <a:t>is rarely successful in overcrowded classroom. </a:t>
            </a:r>
            <a:endParaRPr lang="en-US" dirty="0" smtClean="0"/>
          </a:p>
          <a:p>
            <a:r>
              <a:rPr lang="en-US" dirty="0" smtClean="0"/>
              <a:t>It </a:t>
            </a:r>
            <a:r>
              <a:rPr lang="en-US" dirty="0"/>
              <a:t>neglects reading of all types. </a:t>
            </a:r>
            <a:endParaRPr lang="en-US" dirty="0" smtClean="0"/>
          </a:p>
          <a:p>
            <a:r>
              <a:rPr lang="en-US" dirty="0" smtClean="0"/>
              <a:t>This </a:t>
            </a:r>
            <a:r>
              <a:rPr lang="en-US" dirty="0"/>
              <a:t>approach needs specially planned text-books and well trained teachers to create appropriate environment for learning the language.  </a:t>
            </a:r>
            <a:endParaRPr lang="en-US" dirty="0" smtClean="0"/>
          </a:p>
          <a:p>
            <a:r>
              <a:rPr lang="en-US" dirty="0" smtClean="0"/>
              <a:t>The </a:t>
            </a:r>
            <a:r>
              <a:rPr lang="en-US" dirty="0"/>
              <a:t>teacher should care that the students get adequate practice in the use of special words. </a:t>
            </a:r>
            <a:endParaRPr lang="en-US" dirty="0" smtClean="0"/>
          </a:p>
          <a:p>
            <a:r>
              <a:rPr lang="en-US" dirty="0" smtClean="0"/>
              <a:t>New </a:t>
            </a:r>
            <a:r>
              <a:rPr lang="en-US" dirty="0"/>
              <a:t>words should be introduced gradually and they must be corrected with the structures already taught. </a:t>
            </a:r>
            <a:endParaRPr lang="en-US" dirty="0" smtClean="0"/>
          </a:p>
          <a:p>
            <a:r>
              <a:rPr lang="en-US" dirty="0" smtClean="0"/>
              <a:t>This </a:t>
            </a:r>
            <a:r>
              <a:rPr lang="en-US" dirty="0"/>
              <a:t>approach is based on the assumption that language learning is a matter of habit formation, which involves a lot of repetition and conscious drilling of the language items.</a:t>
            </a:r>
          </a:p>
          <a:p>
            <a:endParaRPr lang="en-US" dirty="0"/>
          </a:p>
        </p:txBody>
      </p:sp>
      <p:sp>
        <p:nvSpPr>
          <p:cNvPr id="2" name="Title 1"/>
          <p:cNvSpPr>
            <a:spLocks noGrp="1"/>
          </p:cNvSpPr>
          <p:nvPr>
            <p:ph type="title"/>
          </p:nvPr>
        </p:nvSpPr>
        <p:spPr>
          <a:xfrm>
            <a:off x="533400" y="152400"/>
            <a:ext cx="8229600" cy="731838"/>
          </a:xfrm>
        </p:spPr>
        <p:txBody>
          <a:bodyPr>
            <a:normAutofit fontScale="90000"/>
          </a:bodyPr>
          <a:lstStyle/>
          <a:p>
            <a:r>
              <a:rPr lang="en-US" b="1" dirty="0"/>
              <a:t>Demerits of the Structural </a:t>
            </a:r>
            <a:r>
              <a:rPr lang="en-US" b="1" dirty="0" smtClean="0"/>
              <a:t>Approach</a:t>
            </a:r>
            <a:endParaRPr lang="en-US" dirty="0"/>
          </a:p>
        </p:txBody>
      </p:sp>
    </p:spTree>
    <p:extLst>
      <p:ext uri="{BB962C8B-B14F-4D97-AF65-F5344CB8AC3E}">
        <p14:creationId xmlns:p14="http://schemas.microsoft.com/office/powerpoint/2010/main" val="304342082"/>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1">
      <a:dk1>
        <a:sysClr val="windowText" lastClr="000000"/>
      </a:dk1>
      <a:lt1>
        <a:sysClr val="window" lastClr="FFFFFF"/>
      </a:lt1>
      <a:dk2>
        <a:srgbClr val="242852"/>
      </a:dk2>
      <a:lt2>
        <a:srgbClr val="ACCBF9"/>
      </a:lt2>
      <a:accent1>
        <a:srgbClr val="ACCBF9"/>
      </a:accent1>
      <a:accent2>
        <a:srgbClr val="297FD5"/>
      </a:accent2>
      <a:accent3>
        <a:srgbClr val="7F8FA9"/>
      </a:accent3>
      <a:accent4>
        <a:srgbClr val="4A66AC"/>
      </a:accent4>
      <a:accent5>
        <a:srgbClr val="5AA2AE"/>
      </a:accent5>
      <a:accent6>
        <a:srgbClr val="9D90A0"/>
      </a:accent6>
      <a:hlink>
        <a:srgbClr val="84B2F6"/>
      </a:hlink>
      <a:folHlink>
        <a:srgbClr val="3EBBF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88</TotalTime>
  <Words>1914</Words>
  <Application>Microsoft Office PowerPoint</Application>
  <PresentationFormat>On-screen Show (4:3)</PresentationFormat>
  <Paragraphs>155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Waveform</vt:lpstr>
      <vt:lpstr>PEDAGOGY OF ENGLISH 2 PART 2</vt:lpstr>
      <vt:lpstr>UNIT 3</vt:lpstr>
      <vt:lpstr>INTRODUCTION</vt:lpstr>
      <vt:lpstr>OBJECTIVES</vt:lpstr>
      <vt:lpstr>STRUCTURAL APPROACH</vt:lpstr>
      <vt:lpstr>PowerPoint Presentation</vt:lpstr>
      <vt:lpstr>Principles of Structural Approach</vt:lpstr>
      <vt:lpstr>Merits of the Structural Approach</vt:lpstr>
      <vt:lpstr>Demerits of the Structural Approach</vt:lpstr>
      <vt:lpstr>SITUATIONAL APPROACH</vt:lpstr>
      <vt:lpstr>Merits of the Situational Approach</vt:lpstr>
      <vt:lpstr>Demerits of the Situational Approach</vt:lpstr>
      <vt:lpstr>COMMUNICATIVE APPROACH</vt:lpstr>
      <vt:lpstr>Merits of Communicative Approach</vt:lpstr>
      <vt:lpstr>Demerits of Communicative Approach</vt:lpstr>
      <vt:lpstr>CONSTRUCTIVE APPROACH</vt:lpstr>
      <vt:lpstr>Principles of Constructive Approach</vt:lpstr>
      <vt:lpstr>Merits of Constructive Approach</vt:lpstr>
      <vt:lpstr>Demerits of Constructive Approach</vt:lpstr>
      <vt:lpstr>S-O-S APPROACH  (Structural Oral Situational Approach) </vt:lpstr>
      <vt:lpstr>The teacher will try to make use of their own oral skills and of the students: To introduce language items (structural and vocabulary items) To discuss the reading passages and poems To teach composition writing To prepare the students orally for doing the written exercises. </vt:lpstr>
      <vt:lpstr>Advantages Of Teaching English Through Oral Method</vt:lpstr>
      <vt:lpstr>PowerPoint Presentation</vt:lpstr>
      <vt:lpstr>PowerPoint Presentation</vt:lpstr>
      <vt:lpstr>PowerPoint Presentation</vt:lpstr>
      <vt:lpstr>ECLECTIC APPROACH</vt:lpstr>
      <vt:lpstr>Principles  of Eclectic Approach</vt:lpstr>
      <vt:lpstr>Advantages of using Eclectic approach</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dc:title>
  <dc:creator>Kohi</dc:creator>
  <cp:lastModifiedBy>Kohi</cp:lastModifiedBy>
  <cp:revision>37</cp:revision>
  <dcterms:created xsi:type="dcterms:W3CDTF">2006-08-16T00:00:00Z</dcterms:created>
  <dcterms:modified xsi:type="dcterms:W3CDTF">2020-08-27T17:15:35Z</dcterms:modified>
</cp:coreProperties>
</file>