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0" r:id="rId17"/>
    <p:sldId id="276" r:id="rId18"/>
    <p:sldId id="271" r:id="rId19"/>
    <p:sldId id="272" r:id="rId20"/>
    <p:sldId id="273"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0B3E06-A873-4CAE-A7A2-5ADCA8D1F402}" type="datetimeFigureOut">
              <a:rPr lang="en-US" smtClean="0"/>
              <a:pPr/>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40509-A791-46FF-8154-14EB8B595E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B3E06-A873-4CAE-A7A2-5ADCA8D1F402}" type="datetimeFigureOut">
              <a:rPr lang="en-US" smtClean="0"/>
              <a:pPr/>
              <a:t>11/10/2020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D40509-A791-46FF-8154-14EB8B595E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915400" cy="3886200"/>
          </a:xfrm>
        </p:spPr>
        <p:txBody>
          <a:bodyPr/>
          <a:lstStyle/>
          <a:p>
            <a:r>
              <a:rPr lang="en-US" dirty="0" smtClean="0">
                <a:latin typeface="Andalus" pitchFamily="18" charset="-78"/>
                <a:cs typeface="Andalus" pitchFamily="18" charset="-78"/>
              </a:rPr>
              <a:t>Pedagogy of Physical Science Part </a:t>
            </a:r>
            <a:r>
              <a:rPr lang="en-US" dirty="0" smtClean="0">
                <a:latin typeface="Andalus" pitchFamily="18" charset="-78"/>
                <a:cs typeface="Andalus" pitchFamily="18" charset="-78"/>
              </a:rPr>
              <a:t>– 2</a:t>
            </a:r>
            <a:br>
              <a:rPr lang="en-US" dirty="0" smtClean="0">
                <a:latin typeface="Andalus" pitchFamily="18" charset="-78"/>
                <a:cs typeface="Andalus" pitchFamily="18" charset="-78"/>
              </a:rPr>
            </a:br>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latin typeface="Andalus" pitchFamily="18" charset="-78"/>
                <a:cs typeface="Andalus" pitchFamily="18" charset="-78"/>
              </a:rPr>
              <a:t>Unit - 1</a:t>
            </a:r>
            <a:endParaRPr lang="en-US" dirty="0">
              <a:latin typeface="Andalus" pitchFamily="18" charset="-78"/>
              <a:cs typeface="Andalus"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15400" cy="6705600"/>
          </a:xfrm>
        </p:spPr>
        <p:txBody>
          <a:bodyPr>
            <a:normAutofit fontScale="85000" lnSpcReduction="20000"/>
          </a:bodyPr>
          <a:lstStyle/>
          <a:p>
            <a:pPr>
              <a:buNone/>
            </a:pPr>
            <a:r>
              <a:rPr lang="en-US" b="1" dirty="0" smtClean="0">
                <a:latin typeface="Andalus" pitchFamily="18" charset="-78"/>
                <a:cs typeface="Andalus" pitchFamily="18" charset="-78"/>
              </a:rPr>
              <a:t>Pedagogical </a:t>
            </a:r>
            <a:r>
              <a:rPr lang="en-US" b="1" dirty="0">
                <a:latin typeface="Andalus" pitchFamily="18" charset="-78"/>
                <a:cs typeface="Andalus" pitchFamily="18" charset="-78"/>
              </a:rPr>
              <a:t>shifts recommended in NCF-2005</a:t>
            </a:r>
          </a:p>
          <a:p>
            <a:pPr lvl="0"/>
            <a:r>
              <a:rPr lang="en-US" dirty="0">
                <a:latin typeface="Andalus" pitchFamily="18" charset="-78"/>
                <a:cs typeface="Andalus" pitchFamily="18" charset="-78"/>
              </a:rPr>
              <a:t>Teacher centered and fixed designs →to → Learner centered, flexible process</a:t>
            </a:r>
          </a:p>
          <a:p>
            <a:pPr lvl="0"/>
            <a:r>
              <a:rPr lang="en-US" dirty="0">
                <a:latin typeface="Andalus" pitchFamily="18" charset="-78"/>
                <a:cs typeface="Andalus" pitchFamily="18" charset="-78"/>
              </a:rPr>
              <a:t> Teacher’s direction and decisions →to → Learner’s autonomy</a:t>
            </a:r>
          </a:p>
          <a:p>
            <a:pPr lvl="0"/>
            <a:r>
              <a:rPr lang="en-US" dirty="0">
                <a:latin typeface="Andalus" pitchFamily="18" charset="-78"/>
                <a:cs typeface="Andalus" pitchFamily="18" charset="-78"/>
              </a:rPr>
              <a:t> Teacher’s guidance and monitoring of learning → to → Teacher’s facilitation, support and encouragement for learning</a:t>
            </a:r>
          </a:p>
          <a:p>
            <a:pPr lvl="0"/>
            <a:r>
              <a:rPr lang="en-US" dirty="0">
                <a:latin typeface="Andalus" pitchFamily="18" charset="-78"/>
                <a:cs typeface="Andalus" pitchFamily="18" charset="-78"/>
              </a:rPr>
              <a:t> Passive reception in learning→ to→ Active participation in learning</a:t>
            </a:r>
          </a:p>
          <a:p>
            <a:pPr lvl="0"/>
            <a:r>
              <a:rPr lang="en-US" dirty="0">
                <a:latin typeface="Andalus" pitchFamily="18" charset="-78"/>
                <a:cs typeface="Andalus" pitchFamily="18" charset="-78"/>
              </a:rPr>
              <a:t> Learning within the four walls→ to→ Learning in the wider context of the classrooms</a:t>
            </a:r>
          </a:p>
          <a:p>
            <a:pPr lvl="0"/>
            <a:r>
              <a:rPr lang="en-US" dirty="0">
                <a:latin typeface="Andalus" pitchFamily="18" charset="-78"/>
                <a:cs typeface="Andalus" pitchFamily="18" charset="-78"/>
              </a:rPr>
              <a:t> Knowledge as ‘given’ and ‘fixed’ →to → Knowledge as it evolves and is created Disciplinary, Multidisciplinary and educational focus</a:t>
            </a:r>
          </a:p>
          <a:p>
            <a:pPr lvl="0"/>
            <a:r>
              <a:rPr lang="en-US" dirty="0">
                <a:latin typeface="Andalus" pitchFamily="18" charset="-78"/>
                <a:cs typeface="Andalus" pitchFamily="18" charset="-78"/>
              </a:rPr>
              <a:t> Linear exposure →to → Multiple and divergent exposure</a:t>
            </a:r>
          </a:p>
          <a:p>
            <a:pPr lvl="0"/>
            <a:r>
              <a:rPr lang="en-US" dirty="0">
                <a:latin typeface="Andalus" pitchFamily="18" charset="-78"/>
                <a:cs typeface="Andalus" pitchFamily="18" charset="-78"/>
              </a:rPr>
              <a:t> Short and few Assessment→ to→ Multifarious and Continuous </a:t>
            </a:r>
            <a:r>
              <a:rPr lang="en-US" dirty="0" smtClean="0">
                <a:latin typeface="Andalus" pitchFamily="18" charset="-78"/>
                <a:cs typeface="Andalus" pitchFamily="18" charset="-78"/>
              </a:rPr>
              <a:t>Assessment</a:t>
            </a:r>
            <a:endParaRPr lang="en-US" dirty="0">
              <a:latin typeface="Andalus" pitchFamily="18" charset="-78"/>
              <a:cs typeface="Andalus"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fontScale="90000"/>
          </a:bodyPr>
          <a:lstStyle/>
          <a:p>
            <a:r>
              <a:rPr lang="en-US" sz="3600" b="1" dirty="0">
                <a:latin typeface="Andalus" pitchFamily="18" charset="-78"/>
                <a:cs typeface="Andalus" pitchFamily="18" charset="-78"/>
              </a:rPr>
              <a:t>6. Pedagogical shift: scientific method to science as inquiry</a:t>
            </a:r>
            <a:r>
              <a:rPr lang="en-US" dirty="0"/>
              <a:t/>
            </a:r>
            <a:br>
              <a:rPr lang="en-US" dirty="0"/>
            </a:br>
            <a:endParaRPr lang="en-US" dirty="0"/>
          </a:p>
        </p:txBody>
      </p:sp>
      <p:sp>
        <p:nvSpPr>
          <p:cNvPr id="3" name="Content Placeholder 2"/>
          <p:cNvSpPr>
            <a:spLocks noGrp="1"/>
          </p:cNvSpPr>
          <p:nvPr>
            <p:ph idx="1"/>
          </p:nvPr>
        </p:nvSpPr>
        <p:spPr>
          <a:xfrm>
            <a:off x="304800" y="1143000"/>
            <a:ext cx="8534400" cy="5410200"/>
          </a:xfrm>
        </p:spPr>
        <p:txBody>
          <a:bodyPr>
            <a:normAutofit fontScale="92500" lnSpcReduction="10000"/>
          </a:bodyPr>
          <a:lstStyle/>
          <a:p>
            <a:r>
              <a:rPr lang="en-US" dirty="0">
                <a:latin typeface="Andalus" pitchFamily="18" charset="-78"/>
                <a:cs typeface="Andalus" pitchFamily="18" charset="-78"/>
              </a:rPr>
              <a:t>Science is both the study of knowledge and the process of acquiring and refining knowledge. </a:t>
            </a:r>
            <a:endParaRPr lang="en-US" dirty="0" smtClean="0">
              <a:latin typeface="Andalus" pitchFamily="18" charset="-78"/>
              <a:cs typeface="Andalus" pitchFamily="18" charset="-78"/>
            </a:endParaRPr>
          </a:p>
          <a:p>
            <a:r>
              <a:rPr lang="en-US" dirty="0">
                <a:latin typeface="Andalus" pitchFamily="18" charset="-78"/>
                <a:cs typeface="Andalus" pitchFamily="18" charset="-78"/>
              </a:rPr>
              <a:t>scientific method which helps them to develop the power of reasoning, critical thinking, creativity, collaborative learning and application of scientific knowledge</a:t>
            </a:r>
            <a:r>
              <a:rPr lang="en-US" dirty="0" smtClean="0">
                <a:latin typeface="Andalus" pitchFamily="18" charset="-78"/>
                <a:cs typeface="Andalus" pitchFamily="18" charset="-78"/>
              </a:rPr>
              <a:t>.</a:t>
            </a:r>
          </a:p>
          <a:p>
            <a:r>
              <a:rPr lang="en-US" dirty="0">
                <a:latin typeface="Andalus" pitchFamily="18" charset="-78"/>
                <a:cs typeface="Andalus" pitchFamily="18" charset="-78"/>
              </a:rPr>
              <a:t>The student-teacher should also be provided with ample opportunities for self-learning, reflection and assimilation</a:t>
            </a:r>
            <a:r>
              <a:rPr lang="en-US" dirty="0" smtClean="0">
                <a:latin typeface="Andalus" pitchFamily="18" charset="-78"/>
                <a:cs typeface="Andalus" pitchFamily="18" charset="-78"/>
              </a:rPr>
              <a:t>. –NCFTE 2009</a:t>
            </a:r>
          </a:p>
          <a:p>
            <a:r>
              <a:rPr lang="en-US" dirty="0">
                <a:latin typeface="Andalus" pitchFamily="18" charset="-78"/>
                <a:cs typeface="Andalus" pitchFamily="18" charset="-78"/>
              </a:rPr>
              <a:t>To inculcate scientific temper to the learner, the science teacher has to facilitate the learners to think like a scientist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sz="3600" b="1" dirty="0" err="1">
                <a:latin typeface="Andalus" pitchFamily="18" charset="-78"/>
                <a:cs typeface="Andalus" pitchFamily="18" charset="-78"/>
              </a:rPr>
              <a:t>Democratising</a:t>
            </a:r>
            <a:r>
              <a:rPr lang="en-US" sz="3600" b="1" dirty="0">
                <a:latin typeface="Andalus" pitchFamily="18" charset="-78"/>
                <a:cs typeface="Andalus" pitchFamily="18" charset="-78"/>
              </a:rPr>
              <a:t> Science Learning – Critical Pedagogy</a:t>
            </a:r>
            <a:r>
              <a:rPr lang="en-US" dirty="0"/>
              <a:t/>
            </a:r>
            <a:br>
              <a:rPr lang="en-US" dirty="0"/>
            </a:br>
            <a:endParaRPr lang="en-US" dirty="0"/>
          </a:p>
        </p:txBody>
      </p:sp>
      <p:sp>
        <p:nvSpPr>
          <p:cNvPr id="3" name="Content Placeholder 2"/>
          <p:cNvSpPr>
            <a:spLocks noGrp="1"/>
          </p:cNvSpPr>
          <p:nvPr>
            <p:ph idx="1"/>
          </p:nvPr>
        </p:nvSpPr>
        <p:spPr>
          <a:xfrm>
            <a:off x="304800" y="1219200"/>
            <a:ext cx="8534400" cy="5181600"/>
          </a:xfrm>
        </p:spPr>
        <p:txBody>
          <a:bodyPr>
            <a:normAutofit/>
          </a:bodyPr>
          <a:lstStyle/>
          <a:p>
            <a:r>
              <a:rPr lang="en-US" sz="2800" dirty="0">
                <a:latin typeface="Andalus" pitchFamily="18" charset="-78"/>
                <a:cs typeface="Andalus" pitchFamily="18" charset="-78"/>
              </a:rPr>
              <a:t>Critical Pedagogy is child-centered pedagogy</a:t>
            </a:r>
            <a:r>
              <a:rPr lang="en-US" sz="2800" dirty="0" smtClean="0">
                <a:latin typeface="Andalus" pitchFamily="18" charset="-78"/>
                <a:cs typeface="Andalus" pitchFamily="18" charset="-78"/>
              </a:rPr>
              <a:t>.</a:t>
            </a:r>
          </a:p>
          <a:p>
            <a:r>
              <a:rPr lang="en-US" sz="2800" dirty="0" smtClean="0">
                <a:latin typeface="Andalus" pitchFamily="18" charset="-78"/>
                <a:cs typeface="Andalus" pitchFamily="18" charset="-78"/>
              </a:rPr>
              <a:t> </a:t>
            </a:r>
            <a:r>
              <a:rPr lang="en-US" sz="2800" dirty="0">
                <a:latin typeface="Andalus" pitchFamily="18" charset="-78"/>
                <a:cs typeface="Andalus" pitchFamily="18" charset="-78"/>
              </a:rPr>
              <a:t>It facilitates collective decision making through open-mindedness and by encouraging and recognizing multiple views of the </a:t>
            </a:r>
            <a:r>
              <a:rPr lang="en-US" sz="2800" dirty="0" smtClean="0">
                <a:latin typeface="Andalus" pitchFamily="18" charset="-78"/>
                <a:cs typeface="Andalus" pitchFamily="18" charset="-78"/>
              </a:rPr>
              <a:t>learners</a:t>
            </a:r>
          </a:p>
          <a:p>
            <a:r>
              <a:rPr lang="en-US" sz="2800" dirty="0">
                <a:latin typeface="Andalus" pitchFamily="18" charset="-78"/>
                <a:cs typeface="Andalus" pitchFamily="18" charset="-78"/>
              </a:rPr>
              <a:t>It emphasizes to move beyond authoritative role of the teacher by promoting sharing of power with the learners </a:t>
            </a:r>
            <a:endParaRPr lang="en-US" sz="2800" dirty="0" smtClean="0">
              <a:latin typeface="Andalus" pitchFamily="18" charset="-78"/>
              <a:cs typeface="Andalus" pitchFamily="18" charset="-78"/>
            </a:endParaRPr>
          </a:p>
          <a:p>
            <a:r>
              <a:rPr lang="en-US" sz="2800" dirty="0">
                <a:latin typeface="Andalus" pitchFamily="18" charset="-78"/>
                <a:cs typeface="Andalus" pitchFamily="18" charset="-78"/>
              </a:rPr>
              <a:t>It is a pedagogy that takes into accounts the experiences and perception of learners and helps them to learn in a fear free and independent form.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Andalus" pitchFamily="18" charset="-78"/>
                <a:cs typeface="Andalus" pitchFamily="18" charset="-78"/>
              </a:rPr>
              <a:t>In the context of critical pedagogy, NCF-2005 recommends</a:t>
            </a:r>
            <a:endParaRPr lang="en-US" sz="3200" dirty="0">
              <a:latin typeface="Andalus" pitchFamily="18" charset="-78"/>
              <a:cs typeface="Andalus" pitchFamily="18" charset="-78"/>
            </a:endParaRPr>
          </a:p>
        </p:txBody>
      </p:sp>
      <p:sp>
        <p:nvSpPr>
          <p:cNvPr id="3" name="Content Placeholder 2"/>
          <p:cNvSpPr>
            <a:spLocks noGrp="1"/>
          </p:cNvSpPr>
          <p:nvPr>
            <p:ph idx="1"/>
          </p:nvPr>
        </p:nvSpPr>
        <p:spPr>
          <a:xfrm>
            <a:off x="0" y="1219200"/>
            <a:ext cx="9144000" cy="5410200"/>
          </a:xfrm>
        </p:spPr>
        <p:txBody>
          <a:bodyPr>
            <a:noAutofit/>
          </a:bodyPr>
          <a:lstStyle/>
          <a:p>
            <a:pPr lvl="0"/>
            <a:r>
              <a:rPr lang="en-US" sz="2800" dirty="0">
                <a:latin typeface="Andalus" pitchFamily="18" charset="-78"/>
                <a:cs typeface="Andalus" pitchFamily="18" charset="-78"/>
              </a:rPr>
              <a:t>Participatory learning and teaching, emotion and experiences need to have a definite and valued place in the classroom.</a:t>
            </a:r>
          </a:p>
          <a:p>
            <a:pPr lvl="0"/>
            <a:r>
              <a:rPr lang="en-US" sz="2800" dirty="0">
                <a:latin typeface="Andalus" pitchFamily="18" charset="-78"/>
                <a:cs typeface="Andalus" pitchFamily="18" charset="-78"/>
              </a:rPr>
              <a:t>Children need to be made aware that their experiences and perceptions are important.</a:t>
            </a:r>
          </a:p>
          <a:p>
            <a:pPr lvl="0"/>
            <a:r>
              <a:rPr lang="en-US" sz="2800" dirty="0">
                <a:latin typeface="Andalus" pitchFamily="18" charset="-78"/>
                <a:cs typeface="Andalus" pitchFamily="18" charset="-78"/>
              </a:rPr>
              <a:t> Children should be encouraged to develop the mental skills needed to think and reason independently.</a:t>
            </a:r>
          </a:p>
          <a:p>
            <a:pPr lvl="0"/>
            <a:r>
              <a:rPr lang="en-US" sz="2800" dirty="0">
                <a:latin typeface="Andalus" pitchFamily="18" charset="-78"/>
                <a:cs typeface="Andalus" pitchFamily="18" charset="-78"/>
              </a:rPr>
              <a:t>It is important to value what learners learn out of school-their capacities, learning abilities and knowledge. </a:t>
            </a:r>
          </a:p>
          <a:p>
            <a:pPr lvl="0"/>
            <a:r>
              <a:rPr lang="en-US" sz="2800" dirty="0">
                <a:latin typeface="Andalus" pitchFamily="18" charset="-78"/>
                <a:cs typeface="Andalus" pitchFamily="18" charset="-78"/>
              </a:rPr>
              <a:t>More importance for the children of under privileged class</a:t>
            </a:r>
          </a:p>
          <a:p>
            <a:pPr lvl="0"/>
            <a:r>
              <a:rPr lang="en-US" sz="2800" dirty="0">
                <a:latin typeface="Andalus" pitchFamily="18" charset="-78"/>
                <a:cs typeface="Andalus" pitchFamily="18" charset="-78"/>
              </a:rPr>
              <a:t> Children are critical observers of their own conditions and needs</a:t>
            </a:r>
            <a:r>
              <a:rPr lang="en-US" sz="2800" dirty="0" smtClean="0">
                <a:latin typeface="Andalus" pitchFamily="18" charset="-78"/>
                <a:cs typeface="Andalus" pitchFamily="18" charset="-78"/>
              </a:rPr>
              <a:t>.                             ……….cont.</a:t>
            </a:r>
            <a:endParaRPr lang="en-US" sz="2800" dirty="0">
              <a:latin typeface="Andalus" pitchFamily="18" charset="-78"/>
              <a:cs typeface="Andalus"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248400"/>
          </a:xfrm>
        </p:spPr>
        <p:txBody>
          <a:bodyPr>
            <a:noAutofit/>
          </a:bodyPr>
          <a:lstStyle/>
          <a:p>
            <a:pPr lvl="0"/>
            <a:r>
              <a:rPr lang="en-US" sz="2800" dirty="0">
                <a:latin typeface="Andalus" pitchFamily="18" charset="-78"/>
                <a:cs typeface="Andalus" pitchFamily="18" charset="-78"/>
              </a:rPr>
              <a:t>Children should actively participate in discussions and problem solving related to their education and future opportunities.</a:t>
            </a:r>
          </a:p>
          <a:p>
            <a:pPr lvl="0"/>
            <a:r>
              <a:rPr lang="en-US" sz="2800" dirty="0">
                <a:latin typeface="Andalus" pitchFamily="18" charset="-78"/>
                <a:cs typeface="Andalus" pitchFamily="18" charset="-78"/>
              </a:rPr>
              <a:t> Teacher’s engagement with children is critical in the classroom, because it has the power to define whose knowledge will become part of the school-related knowledge and whose voice will shape it.</a:t>
            </a:r>
          </a:p>
          <a:p>
            <a:pPr lvl="0"/>
            <a:r>
              <a:rPr lang="en-US" sz="2800" dirty="0">
                <a:latin typeface="Andalus" pitchFamily="18" charset="-78"/>
                <a:cs typeface="Andalus" pitchFamily="18" charset="-78"/>
              </a:rPr>
              <a:t> When children and teachers share and reflect on their individual and collective experiences without fear of judgment</a:t>
            </a:r>
          </a:p>
          <a:p>
            <a:pPr lvl="0"/>
            <a:r>
              <a:rPr lang="en-US" sz="2800" dirty="0">
                <a:latin typeface="Andalus" pitchFamily="18" charset="-78"/>
                <a:cs typeface="Andalus" pitchFamily="18" charset="-78"/>
              </a:rPr>
              <a:t> If children’s social experiences are to be brought into the classroom, it is inevitable that issues of conflict will need to be addressed. Conflict is an in escapable part of children’s lives</a:t>
            </a:r>
            <a:r>
              <a:rPr lang="en-US" sz="2800" dirty="0" smtClean="0">
                <a:latin typeface="Andalus" pitchFamily="18" charset="-78"/>
                <a:cs typeface="Andalus" pitchFamily="18" charset="-78"/>
              </a:rPr>
              <a:t>.</a:t>
            </a:r>
            <a:endParaRPr lang="en-US" sz="2800" dirty="0">
              <a:latin typeface="Andalus" pitchFamily="18" charset="-78"/>
              <a:cs typeface="Andalus"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781800"/>
          </a:xfrm>
        </p:spPr>
        <p:txBody>
          <a:bodyPr>
            <a:noAutofit/>
          </a:bodyPr>
          <a:lstStyle/>
          <a:p>
            <a:pPr lvl="0"/>
            <a:r>
              <a:rPr lang="en-US" sz="2300" dirty="0" smtClean="0">
                <a:latin typeface="Andalus" pitchFamily="18" charset="-78"/>
                <a:cs typeface="Andalus" pitchFamily="18" charset="-78"/>
              </a:rPr>
              <a:t>To use conflict as a pedagogic strategy is to enable children to deal with conflict and facilitate awareness of its nature and its role in their lives.</a:t>
            </a:r>
          </a:p>
          <a:p>
            <a:pPr lvl="0"/>
            <a:r>
              <a:rPr lang="en-US" sz="2300" dirty="0" smtClean="0">
                <a:latin typeface="Andalus" pitchFamily="18" charset="-78"/>
                <a:cs typeface="Andalus" pitchFamily="18" charset="-78"/>
              </a:rPr>
              <a:t>A pedagogy that is sensitive to gender, class, castes and global inequalities is one that does not merely affirm different individuals and </a:t>
            </a:r>
          </a:p>
          <a:p>
            <a:pPr lvl="0"/>
            <a:r>
              <a:rPr lang="en-US" sz="2300" dirty="0" smtClean="0">
                <a:latin typeface="Andalus" pitchFamily="18" charset="-78"/>
                <a:cs typeface="Andalus" pitchFamily="18" charset="-78"/>
              </a:rPr>
              <a:t> Collective experiences but also locates them within larger structures of power and raises questions</a:t>
            </a:r>
          </a:p>
          <a:p>
            <a:pPr lvl="0"/>
            <a:r>
              <a:rPr lang="en-US" sz="2300" dirty="0" smtClean="0">
                <a:latin typeface="Andalus" pitchFamily="18" charset="-78"/>
                <a:cs typeface="Andalus" pitchFamily="18" charset="-78"/>
              </a:rPr>
              <a:t> Other literary sources in their own environments can be facilitated by encouraging learners to compare, think and communicate about elements that exist in their own environment.</a:t>
            </a:r>
          </a:p>
          <a:p>
            <a:pPr lvl="0"/>
            <a:r>
              <a:rPr lang="en-US" sz="2300" dirty="0" smtClean="0">
                <a:latin typeface="Andalus" pitchFamily="18" charset="-78"/>
                <a:cs typeface="Andalus" pitchFamily="18" charset="-78"/>
              </a:rPr>
              <a:t> Repository of knowledge exist in different mediums, hence all these forms, whether television </a:t>
            </a:r>
            <a:r>
              <a:rPr lang="en-US" sz="2300" dirty="0" err="1" smtClean="0">
                <a:latin typeface="Andalus" pitchFamily="18" charset="-78"/>
                <a:cs typeface="Andalus" pitchFamily="18" charset="-78"/>
              </a:rPr>
              <a:t>programmes</a:t>
            </a:r>
            <a:r>
              <a:rPr lang="en-US" sz="2300" dirty="0" smtClean="0">
                <a:latin typeface="Andalus" pitchFamily="18" charset="-78"/>
                <a:cs typeface="Andalus" pitchFamily="18" charset="-78"/>
              </a:rPr>
              <a:t>, advertisements, songs, paintings, etc. need to be brought to create a dynamic interaction among learners themselves.</a:t>
            </a:r>
          </a:p>
          <a:p>
            <a:pPr lvl="0"/>
            <a:r>
              <a:rPr lang="en-US" sz="2300" dirty="0" smtClean="0">
                <a:latin typeface="Andalus" pitchFamily="18" charset="-78"/>
                <a:cs typeface="Andalus" pitchFamily="18" charset="-78"/>
              </a:rPr>
              <a:t> Critical pedagogy provides an opportunity to reflect critically on issues in terms of their political, social, economical and moral aspects. It entails the acceptance of multiple views on social issues and a commitment to democratic form of interaction.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b="1" dirty="0">
                <a:latin typeface="Andalus" pitchFamily="18" charset="-78"/>
                <a:cs typeface="Andalus" pitchFamily="18" charset="-78"/>
              </a:rPr>
              <a:t>Role of teachers in critical pedagogy </a:t>
            </a:r>
            <a:r>
              <a:rPr lang="en-US" dirty="0"/>
              <a:t/>
            </a:r>
            <a:br>
              <a:rPr lang="en-US" dirty="0"/>
            </a:br>
            <a:endParaRPr lang="en-US" dirty="0"/>
          </a:p>
        </p:txBody>
      </p:sp>
      <p:sp>
        <p:nvSpPr>
          <p:cNvPr id="3" name="Content Placeholder 2"/>
          <p:cNvSpPr>
            <a:spLocks noGrp="1"/>
          </p:cNvSpPr>
          <p:nvPr>
            <p:ph idx="1"/>
          </p:nvPr>
        </p:nvSpPr>
        <p:spPr>
          <a:xfrm>
            <a:off x="0" y="1143000"/>
            <a:ext cx="9144000" cy="5486400"/>
          </a:xfrm>
        </p:spPr>
        <p:txBody>
          <a:bodyPr>
            <a:noAutofit/>
          </a:bodyPr>
          <a:lstStyle/>
          <a:p>
            <a:pPr lvl="0"/>
            <a:r>
              <a:rPr lang="en-US" sz="2800" dirty="0">
                <a:latin typeface="Andalus" pitchFamily="18" charset="-78"/>
                <a:cs typeface="Andalus" pitchFamily="18" charset="-78"/>
              </a:rPr>
              <a:t>The role of teachers is to provide a safe space for children to express themselves, and simultaneously to build in certain form of interactions.</a:t>
            </a:r>
          </a:p>
          <a:p>
            <a:pPr lvl="0"/>
            <a:r>
              <a:rPr lang="en-US" sz="2800" dirty="0">
                <a:latin typeface="Andalus" pitchFamily="18" charset="-78"/>
                <a:cs typeface="Andalus" pitchFamily="18" charset="-78"/>
              </a:rPr>
              <a:t>Teachers need to step out of the role of ‘moral authority’ and learn to listen with empathy and without judgment</a:t>
            </a:r>
          </a:p>
          <a:p>
            <a:pPr lvl="0"/>
            <a:r>
              <a:rPr lang="en-US" sz="2800" dirty="0">
                <a:latin typeface="Andalus" pitchFamily="18" charset="-78"/>
                <a:cs typeface="Andalus" pitchFamily="18" charset="-78"/>
              </a:rPr>
              <a:t>Teacher should enable children to listen to each other.</a:t>
            </a:r>
          </a:p>
          <a:p>
            <a:pPr lvl="0"/>
            <a:r>
              <a:rPr lang="en-US" sz="2800" dirty="0">
                <a:latin typeface="Andalus" pitchFamily="18" charset="-78"/>
                <a:cs typeface="Andalus" pitchFamily="18" charset="-78"/>
              </a:rPr>
              <a:t>While consolidating and constructively stretching the limits of children’s understanding, they need to be conscious of how differences are expressed</a:t>
            </a:r>
            <a:r>
              <a:rPr lang="en-US" sz="2800" dirty="0" smtClean="0">
                <a:latin typeface="Andalus" pitchFamily="18" charset="-78"/>
                <a:cs typeface="Andalus" pitchFamily="18" charset="-78"/>
              </a:rPr>
              <a:t>.</a:t>
            </a:r>
          </a:p>
          <a:p>
            <a:pPr lvl="0"/>
            <a:r>
              <a:rPr lang="en-US" sz="2800" dirty="0" smtClean="0">
                <a:latin typeface="Andalus" pitchFamily="18" charset="-78"/>
                <a:cs typeface="Andalus" pitchFamily="18" charset="-78"/>
              </a:rPr>
              <a:t> A safe space of an atmosphere of trust would be made by teacher in the classroom</a:t>
            </a:r>
          </a:p>
          <a:p>
            <a:pPr lvl="0">
              <a:buNone/>
            </a:pPr>
            <a:r>
              <a:rPr lang="en-US" sz="2800" dirty="0">
                <a:latin typeface="Andalus" pitchFamily="18" charset="-78"/>
                <a:cs typeface="Andalus" pitchFamily="18" charset="-78"/>
              </a:rPr>
              <a:t>	</a:t>
            </a:r>
            <a:r>
              <a:rPr lang="en-US" sz="2800" dirty="0" smtClean="0">
                <a:latin typeface="Andalus" pitchFamily="18" charset="-78"/>
                <a:cs typeface="Andalus" pitchFamily="18" charset="-78"/>
              </a:rPr>
              <a:t>							…..cont.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p:spPr>
        <p:txBody>
          <a:bodyPr>
            <a:normAutofit/>
          </a:bodyPr>
          <a:lstStyle/>
          <a:p>
            <a:pPr lvl="0"/>
            <a:r>
              <a:rPr lang="en-US" sz="2800" dirty="0" smtClean="0">
                <a:latin typeface="Andalus" pitchFamily="18" charset="-78"/>
                <a:cs typeface="Andalus" pitchFamily="18" charset="-78"/>
              </a:rPr>
              <a:t>Chances for children can share experiences and where conflict can be acknowledged and constructively questioned, and provided solutions, however tentative can be mutually worked out.</a:t>
            </a:r>
          </a:p>
          <a:p>
            <a:pPr lvl="0"/>
            <a:r>
              <a:rPr lang="en-US" sz="2800" dirty="0" smtClean="0">
                <a:latin typeface="Andalus" pitchFamily="18" charset="-78"/>
                <a:cs typeface="Andalus" pitchFamily="18" charset="-78"/>
              </a:rPr>
              <a:t> In particular, for girls and children from under privileged social groups will be given priority </a:t>
            </a:r>
          </a:p>
          <a:p>
            <a:pPr lvl="0"/>
            <a:r>
              <a:rPr lang="en-US" sz="2800" dirty="0" smtClean="0">
                <a:latin typeface="Andalus" pitchFamily="18" charset="-78"/>
                <a:cs typeface="Andalus" pitchFamily="18" charset="-78"/>
              </a:rPr>
              <a:t> Schools and classrooms should be spacious for discussing processes of decision-making, for questioning the basis of their decision, and for making informed choices.</a:t>
            </a:r>
          </a:p>
          <a:p>
            <a:pPr lvl="0"/>
            <a:r>
              <a:rPr lang="en-US" sz="2800" dirty="0" smtClean="0">
                <a:latin typeface="Andalus" pitchFamily="18" charset="-78"/>
                <a:cs typeface="Andalus" pitchFamily="18" charset="-78"/>
              </a:rPr>
              <a:t> Teachers need to cultivate an understanding of the cultural and socio-economic diversity that learners bring with them to school.</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latin typeface="Andalus" pitchFamily="18" charset="-78"/>
                <a:cs typeface="Andalus" pitchFamily="18" charset="-78"/>
              </a:rPr>
              <a:t>Pedagogical shift – planning teaching learning experiences</a:t>
            </a:r>
            <a:r>
              <a:rPr lang="en-US" dirty="0"/>
              <a:t/>
            </a:r>
            <a:br>
              <a:rPr lang="en-US" dirty="0"/>
            </a:br>
            <a:endParaRPr lang="en-US" dirty="0"/>
          </a:p>
        </p:txBody>
      </p:sp>
      <p:sp>
        <p:nvSpPr>
          <p:cNvPr id="3" name="Content Placeholder 2"/>
          <p:cNvSpPr>
            <a:spLocks noGrp="1"/>
          </p:cNvSpPr>
          <p:nvPr>
            <p:ph idx="1"/>
          </p:nvPr>
        </p:nvSpPr>
        <p:spPr>
          <a:xfrm>
            <a:off x="152400" y="1066800"/>
            <a:ext cx="8763000" cy="5486400"/>
          </a:xfrm>
        </p:spPr>
        <p:txBody>
          <a:bodyPr>
            <a:normAutofit fontScale="77500" lnSpcReduction="20000"/>
          </a:bodyPr>
          <a:lstStyle/>
          <a:p>
            <a:r>
              <a:rPr lang="en-US" sz="4000" dirty="0">
                <a:latin typeface="Andalus" pitchFamily="18" charset="-78"/>
                <a:cs typeface="Andalus" pitchFamily="18" charset="-78"/>
              </a:rPr>
              <a:t>It is important to listen to learners and encourage them to engage in assessing and evaluating their own ideas</a:t>
            </a:r>
            <a:r>
              <a:rPr lang="en-US" sz="4000" dirty="0" smtClean="0">
                <a:latin typeface="Andalus" pitchFamily="18" charset="-78"/>
                <a:cs typeface="Andalus" pitchFamily="18" charset="-78"/>
              </a:rPr>
              <a:t>.</a:t>
            </a:r>
          </a:p>
          <a:p>
            <a:r>
              <a:rPr lang="en-US" sz="4000" dirty="0" smtClean="0">
                <a:latin typeface="Andalus" pitchFamily="18" charset="-78"/>
                <a:cs typeface="Andalus" pitchFamily="18" charset="-78"/>
              </a:rPr>
              <a:t> </a:t>
            </a:r>
            <a:r>
              <a:rPr lang="en-US" sz="4000" dirty="0">
                <a:latin typeface="Andalus" pitchFamily="18" charset="-78"/>
                <a:cs typeface="Andalus" pitchFamily="18" charset="-78"/>
              </a:rPr>
              <a:t>There is an urgent need to build up activities and strategies that are effective not just for arrange of science content areas but also productive for exploring and challenging learners’ conceptions</a:t>
            </a:r>
            <a:r>
              <a:rPr lang="en-US" sz="4000" dirty="0" smtClean="0">
                <a:latin typeface="Andalus" pitchFamily="18" charset="-78"/>
                <a:cs typeface="Andalus" pitchFamily="18" charset="-78"/>
              </a:rPr>
              <a:t>.</a:t>
            </a:r>
          </a:p>
          <a:p>
            <a:r>
              <a:rPr lang="en-US" sz="4000" dirty="0">
                <a:latin typeface="Andalus" pitchFamily="18" charset="-78"/>
                <a:cs typeface="Andalus" pitchFamily="18" charset="-78"/>
              </a:rPr>
              <a:t>the shift in planning that can be visage in the light of the learner’s need and society expectation</a:t>
            </a:r>
            <a:r>
              <a:rPr lang="en-US" sz="4000" dirty="0" smtClean="0">
                <a:latin typeface="Andalus" pitchFamily="18" charset="-78"/>
                <a:cs typeface="Andalus" pitchFamily="18" charset="-78"/>
              </a:rPr>
              <a:t>.</a:t>
            </a:r>
          </a:p>
          <a:p>
            <a:r>
              <a:rPr lang="en-US" sz="4000" dirty="0">
                <a:latin typeface="Andalus" pitchFamily="18" charset="-78"/>
                <a:cs typeface="Andalus" pitchFamily="18" charset="-78"/>
              </a:rPr>
              <a:t>there is uniformity in what is going on in the classrooms across the state or region</a:t>
            </a:r>
            <a:r>
              <a:rPr lang="en-US" sz="4000" dirty="0" smtClean="0">
                <a:latin typeface="Andalus" pitchFamily="18" charset="-78"/>
                <a:cs typeface="Andalus" pitchFamily="18" charset="-78"/>
              </a:rPr>
              <a:t>.</a:t>
            </a:r>
          </a:p>
          <a:p>
            <a:r>
              <a:rPr lang="en-US" sz="4000" dirty="0">
                <a:latin typeface="Andalus" pitchFamily="18" charset="-78"/>
                <a:cs typeface="Andalus" pitchFamily="18" charset="-78"/>
              </a:rPr>
              <a:t>Teachers need to develop the ability to plan ‘units’ of four or five lessons for each topic</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228600"/>
            <a:ext cx="8686800" cy="6324600"/>
          </a:xfrm>
        </p:spPr>
        <p:txBody>
          <a:bodyPr>
            <a:normAutofit fontScale="85000" lnSpcReduction="10000"/>
          </a:bodyPr>
          <a:lstStyle/>
          <a:p>
            <a:pPr>
              <a:buNone/>
            </a:pPr>
            <a:r>
              <a:rPr lang="en-US" sz="3300" b="1" dirty="0">
                <a:latin typeface="Andalus" pitchFamily="18" charset="-78"/>
                <a:cs typeface="Andalus" pitchFamily="18" charset="-78"/>
              </a:rPr>
              <a:t>Planning teaching-learning: Before shift</a:t>
            </a:r>
            <a:endParaRPr lang="en-US" sz="3300" dirty="0">
              <a:latin typeface="Andalus" pitchFamily="18" charset="-78"/>
              <a:cs typeface="Andalus" pitchFamily="18" charset="-78"/>
            </a:endParaRPr>
          </a:p>
          <a:p>
            <a:pPr lvl="0"/>
            <a:r>
              <a:rPr lang="en-US" sz="3300" dirty="0">
                <a:latin typeface="Andalus" pitchFamily="18" charset="-78"/>
                <a:cs typeface="Andalus" pitchFamily="18" charset="-78"/>
              </a:rPr>
              <a:t>What will be teaching?</a:t>
            </a:r>
          </a:p>
          <a:p>
            <a:pPr lvl="0"/>
            <a:r>
              <a:rPr lang="en-US" sz="3300" dirty="0">
                <a:latin typeface="Andalus" pitchFamily="18" charset="-78"/>
                <a:cs typeface="Andalus" pitchFamily="18" charset="-78"/>
              </a:rPr>
              <a:t>How much do I know the syllabus?</a:t>
            </a:r>
          </a:p>
          <a:p>
            <a:pPr lvl="0"/>
            <a:r>
              <a:rPr lang="en-US" sz="3300" dirty="0">
                <a:latin typeface="Andalus" pitchFamily="18" charset="-78"/>
                <a:cs typeface="Andalus" pitchFamily="18" charset="-78"/>
              </a:rPr>
              <a:t>How do I prepare the students for the upcoming exams?</a:t>
            </a:r>
          </a:p>
          <a:p>
            <a:pPr lvl="0"/>
            <a:r>
              <a:rPr lang="en-US" sz="3300" dirty="0">
                <a:latin typeface="Andalus" pitchFamily="18" charset="-78"/>
                <a:cs typeface="Andalus" pitchFamily="18" charset="-78"/>
              </a:rPr>
              <a:t>What serialization of </a:t>
            </a:r>
            <a:r>
              <a:rPr lang="en-US" sz="3300" dirty="0" err="1">
                <a:latin typeface="Andalus" pitchFamily="18" charset="-78"/>
                <a:cs typeface="Andalus" pitchFamily="18" charset="-78"/>
              </a:rPr>
              <a:t>theconceptsshouldIconsider</a:t>
            </a:r>
            <a:r>
              <a:rPr lang="en-US" sz="3300" dirty="0">
                <a:latin typeface="Andalus" pitchFamily="18" charset="-78"/>
                <a:cs typeface="Andalus" pitchFamily="18" charset="-78"/>
              </a:rPr>
              <a:t>?</a:t>
            </a:r>
          </a:p>
          <a:p>
            <a:pPr lvl="0"/>
            <a:r>
              <a:rPr lang="en-US" sz="3300" dirty="0">
                <a:latin typeface="Andalus" pitchFamily="18" charset="-78"/>
                <a:cs typeface="Andalus" pitchFamily="18" charset="-78"/>
              </a:rPr>
              <a:t>What objectives are to be used for measuring performance of the students?</a:t>
            </a:r>
          </a:p>
          <a:p>
            <a:pPr lvl="0"/>
            <a:r>
              <a:rPr lang="en-US" sz="3300" dirty="0">
                <a:latin typeface="Andalus" pitchFamily="18" charset="-78"/>
                <a:cs typeface="Andalus" pitchFamily="18" charset="-78"/>
              </a:rPr>
              <a:t> When and how to plan the measurement of the learning integrating with teaching experiences with respect to my lesson plans?</a:t>
            </a:r>
          </a:p>
          <a:p>
            <a:pPr lvl="0"/>
            <a:r>
              <a:rPr lang="en-US" sz="3300" dirty="0">
                <a:latin typeface="Andalus" pitchFamily="18" charset="-78"/>
                <a:cs typeface="Andalus" pitchFamily="18" charset="-78"/>
              </a:rPr>
              <a:t> How do I control the students?</a:t>
            </a:r>
          </a:p>
          <a:p>
            <a:pPr lvl="0"/>
            <a:r>
              <a:rPr lang="en-US" sz="3300" dirty="0">
                <a:latin typeface="Andalus" pitchFamily="18" charset="-78"/>
                <a:cs typeface="Andalus" pitchFamily="18" charset="-78"/>
              </a:rPr>
              <a:t> How can the knowledge I have to transmit be the best?</a:t>
            </a:r>
          </a:p>
          <a:p>
            <a:pPr lvl="0"/>
            <a:r>
              <a:rPr lang="en-US" sz="3300" dirty="0">
                <a:latin typeface="Andalus" pitchFamily="18" charset="-78"/>
                <a:cs typeface="Andalus" pitchFamily="18" charset="-78"/>
              </a:rPr>
              <a:t> Who are the students who have succeeded?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Andalus" pitchFamily="18" charset="-78"/>
                <a:cs typeface="Andalus" pitchFamily="18" charset="-78"/>
              </a:rPr>
              <a:t>Unit – 1</a:t>
            </a:r>
            <a:br>
              <a:rPr lang="en-US" sz="3200" dirty="0" smtClean="0">
                <a:latin typeface="Andalus" pitchFamily="18" charset="-78"/>
                <a:cs typeface="Andalus" pitchFamily="18" charset="-78"/>
              </a:rPr>
            </a:br>
            <a:r>
              <a:rPr lang="en-US" sz="3200" dirty="0">
                <a:latin typeface="Andalus" pitchFamily="18" charset="-78"/>
                <a:cs typeface="Andalus" pitchFamily="18" charset="-78"/>
              </a:rPr>
              <a:t> PEDAGOGICAL SHIFT IN PHYSICAL SCIENCE</a:t>
            </a:r>
          </a:p>
        </p:txBody>
      </p:sp>
      <p:sp>
        <p:nvSpPr>
          <p:cNvPr id="3" name="Content Placeholder 2"/>
          <p:cNvSpPr>
            <a:spLocks noGrp="1"/>
          </p:cNvSpPr>
          <p:nvPr>
            <p:ph idx="1"/>
          </p:nvPr>
        </p:nvSpPr>
        <p:spPr>
          <a:xfrm>
            <a:off x="228600" y="1676400"/>
            <a:ext cx="8763000" cy="4876800"/>
          </a:xfrm>
        </p:spPr>
        <p:txBody>
          <a:bodyPr>
            <a:noAutofit/>
          </a:bodyPr>
          <a:lstStyle/>
          <a:p>
            <a:pPr algn="just"/>
            <a:r>
              <a:rPr lang="en-US" sz="2800" b="1" dirty="0">
                <a:latin typeface="Andalus" pitchFamily="18" charset="-78"/>
                <a:cs typeface="Andalus" pitchFamily="18" charset="-78"/>
              </a:rPr>
              <a:t>Pedagogical </a:t>
            </a:r>
            <a:r>
              <a:rPr lang="en-US" sz="2800" b="1" dirty="0" smtClean="0">
                <a:latin typeface="Andalus" pitchFamily="18" charset="-78"/>
                <a:cs typeface="Andalus" pitchFamily="18" charset="-78"/>
              </a:rPr>
              <a:t>shift: </a:t>
            </a:r>
            <a:r>
              <a:rPr lang="en-US" sz="2800" dirty="0">
                <a:latin typeface="Andalus" pitchFamily="18" charset="-78"/>
                <a:cs typeface="Andalus" pitchFamily="18" charset="-78"/>
              </a:rPr>
              <a:t>There is a shift from understanding Science as mere collection of facts and principles to the constructivist and inquiry-oriented learning experiences taking learner at the centre stage. </a:t>
            </a:r>
            <a:r>
              <a:rPr lang="en-US" sz="2800" dirty="0" smtClean="0">
                <a:latin typeface="Andalus" pitchFamily="18" charset="-78"/>
                <a:cs typeface="Andalus" pitchFamily="18" charset="-78"/>
              </a:rPr>
              <a:t>.</a:t>
            </a:r>
          </a:p>
          <a:p>
            <a:pPr algn="just"/>
            <a:r>
              <a:rPr lang="en-US" sz="2800" dirty="0">
                <a:latin typeface="Andalus" pitchFamily="18" charset="-78"/>
                <a:cs typeface="Andalus" pitchFamily="18" charset="-78"/>
              </a:rPr>
              <a:t>Today’s pedagogy gives value to the voice of learners and their questions, their abilities of making argumentation and justification, synthesizing and analyzing knowledge and their involvement in the process of inquiring science in a collaborative set-up  rather than their ability of rote memorization.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04800" y="228600"/>
            <a:ext cx="8686800" cy="6629400"/>
          </a:xfrm>
        </p:spPr>
        <p:txBody>
          <a:bodyPr>
            <a:normAutofit fontScale="77500" lnSpcReduction="20000"/>
          </a:bodyPr>
          <a:lstStyle/>
          <a:p>
            <a:pPr>
              <a:buNone/>
            </a:pPr>
            <a:r>
              <a:rPr lang="en-US" sz="3400" b="1" dirty="0">
                <a:latin typeface="Andalus" pitchFamily="18" charset="-78"/>
                <a:cs typeface="Andalus" pitchFamily="18" charset="-78"/>
              </a:rPr>
              <a:t>Planning teaching-learning: After shift</a:t>
            </a:r>
            <a:endParaRPr lang="en-US" sz="3400" dirty="0">
              <a:latin typeface="Andalus" pitchFamily="18" charset="-78"/>
              <a:cs typeface="Andalus" pitchFamily="18" charset="-78"/>
            </a:endParaRPr>
          </a:p>
          <a:p>
            <a:r>
              <a:rPr lang="en-US" sz="3400" dirty="0">
                <a:latin typeface="Andalus" pitchFamily="18" charset="-78"/>
                <a:cs typeface="Andalus" pitchFamily="18" charset="-78"/>
              </a:rPr>
              <a:t>Following are the respective changes in the questions that need to be answered in order to plan teaching-learning process in physical science:</a:t>
            </a:r>
          </a:p>
          <a:p>
            <a:pPr lvl="0"/>
            <a:r>
              <a:rPr lang="en-US" sz="3400" dirty="0">
                <a:latin typeface="Andalus" pitchFamily="18" charset="-78"/>
                <a:cs typeface="Andalus" pitchFamily="18" charset="-78"/>
              </a:rPr>
              <a:t>What are the learning needs and previous experiences of my learners?</a:t>
            </a:r>
          </a:p>
          <a:p>
            <a:pPr lvl="0"/>
            <a:r>
              <a:rPr lang="en-US" sz="3400" dirty="0">
                <a:latin typeface="Andalus" pitchFamily="18" charset="-78"/>
                <a:cs typeface="Andalus" pitchFamily="18" charset="-78"/>
              </a:rPr>
              <a:t>How much I am acquainted with the learning needs of my learners?</a:t>
            </a:r>
          </a:p>
          <a:p>
            <a:pPr lvl="0"/>
            <a:r>
              <a:rPr lang="en-US" sz="3400" dirty="0">
                <a:latin typeface="Andalus" pitchFamily="18" charset="-78"/>
                <a:cs typeface="Andalus" pitchFamily="18" charset="-78"/>
              </a:rPr>
              <a:t> How do I facilitate each learner’s learning?</a:t>
            </a:r>
          </a:p>
          <a:p>
            <a:pPr lvl="0"/>
            <a:r>
              <a:rPr lang="en-US" sz="3400" dirty="0">
                <a:latin typeface="Andalus" pitchFamily="18" charset="-78"/>
                <a:cs typeface="Andalus" pitchFamily="18" charset="-78"/>
              </a:rPr>
              <a:t> How do I incorporate the differential learning pace of my learners?</a:t>
            </a:r>
          </a:p>
          <a:p>
            <a:pPr lvl="0"/>
            <a:r>
              <a:rPr lang="en-US" sz="3400" dirty="0">
                <a:latin typeface="Andalus" pitchFamily="18" charset="-78"/>
                <a:cs typeface="Andalus" pitchFamily="18" charset="-78"/>
              </a:rPr>
              <a:t> What is the progress of the learner as compared to her previous learning experiences?</a:t>
            </a:r>
          </a:p>
          <a:p>
            <a:pPr lvl="0"/>
            <a:r>
              <a:rPr lang="en-US" sz="3400" dirty="0">
                <a:latin typeface="Andalus" pitchFamily="18" charset="-78"/>
                <a:cs typeface="Andalus" pitchFamily="18" charset="-78"/>
              </a:rPr>
              <a:t> How do I </a:t>
            </a:r>
            <a:r>
              <a:rPr lang="en-US" sz="3400" dirty="0" err="1">
                <a:latin typeface="Andalus" pitchFamily="18" charset="-78"/>
                <a:cs typeface="Andalus" pitchFamily="18" charset="-78"/>
              </a:rPr>
              <a:t>analyse</a:t>
            </a:r>
            <a:r>
              <a:rPr lang="en-US" sz="3400" dirty="0">
                <a:latin typeface="Andalus" pitchFamily="18" charset="-78"/>
                <a:cs typeface="Andalus" pitchFamily="18" charset="-78"/>
              </a:rPr>
              <a:t> the present learning evidences to plan further learning experiences for the learners?</a:t>
            </a:r>
          </a:p>
          <a:p>
            <a:pPr lvl="0"/>
            <a:r>
              <a:rPr lang="en-US" sz="3400" dirty="0">
                <a:latin typeface="Andalus" pitchFamily="18" charset="-78"/>
                <a:cs typeface="Andalus" pitchFamily="18" charset="-78"/>
              </a:rPr>
              <a:t> How do I facilitate and support each learner in learning?</a:t>
            </a:r>
          </a:p>
          <a:p>
            <a:pPr lvl="0"/>
            <a:r>
              <a:rPr lang="en-US" sz="3400" dirty="0">
                <a:latin typeface="Andalus" pitchFamily="18" charset="-78"/>
                <a:cs typeface="Andalus" pitchFamily="18" charset="-78"/>
              </a:rPr>
              <a:t> How best can knowledge be constructed by all learners?</a:t>
            </a:r>
          </a:p>
          <a:p>
            <a:pPr lvl="0"/>
            <a:r>
              <a:rPr lang="en-US" sz="3400" dirty="0">
                <a:latin typeface="Andalus" pitchFamily="18" charset="-78"/>
                <a:cs typeface="Andalus" pitchFamily="18" charset="-78"/>
              </a:rPr>
              <a:t> What next?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sz="4000" dirty="0">
              <a:latin typeface="Andalus" pitchFamily="18" charset="-78"/>
              <a:cs typeface="Andalus" pitchFamily="18" charset="-78"/>
            </a:endParaRPr>
          </a:p>
          <a:p>
            <a:pPr algn="ctr">
              <a:buNone/>
            </a:pPr>
            <a:endParaRPr lang="en-US" sz="2400" dirty="0" smtClean="0">
              <a:latin typeface="Andalus" pitchFamily="18" charset="-78"/>
              <a:cs typeface="Andalus" pitchFamily="18" charset="-78"/>
            </a:endParaRPr>
          </a:p>
          <a:p>
            <a:pPr algn="ctr">
              <a:buNone/>
            </a:pPr>
            <a:r>
              <a:rPr lang="en-US" sz="11500" dirty="0" smtClean="0">
                <a:latin typeface="Andalus" pitchFamily="18" charset="-78"/>
                <a:cs typeface="Andalus" pitchFamily="18" charset="-78"/>
              </a:rPr>
              <a:t>End</a:t>
            </a:r>
            <a:endParaRPr lang="en-US" sz="11500" dirty="0">
              <a:latin typeface="Andalus" pitchFamily="18" charset="-78"/>
              <a:cs typeface="Andalus"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fontScale="90000"/>
          </a:bodyPr>
          <a:lstStyle/>
          <a:p>
            <a:r>
              <a:rPr lang="en-US" sz="3100" b="1" dirty="0">
                <a:latin typeface="Andalus" pitchFamily="18" charset="-78"/>
                <a:cs typeface="Andalus" pitchFamily="18" charset="-78"/>
              </a:rPr>
              <a:t>Pedagogical shift from ‘science as fixed body of knowledge to the process of constructing knowledge</a:t>
            </a:r>
            <a:r>
              <a:rPr lang="en-US" dirty="0"/>
              <a:t/>
            </a:r>
            <a:br>
              <a:rPr lang="en-US" dirty="0"/>
            </a:br>
            <a:endParaRPr lang="en-US" dirty="0"/>
          </a:p>
        </p:txBody>
      </p:sp>
      <p:sp>
        <p:nvSpPr>
          <p:cNvPr id="3" name="Content Placeholder 2"/>
          <p:cNvSpPr>
            <a:spLocks noGrp="1"/>
          </p:cNvSpPr>
          <p:nvPr>
            <p:ph idx="1"/>
          </p:nvPr>
        </p:nvSpPr>
        <p:spPr>
          <a:xfrm>
            <a:off x="304800" y="1143000"/>
            <a:ext cx="8610600" cy="5715000"/>
          </a:xfrm>
        </p:spPr>
        <p:txBody>
          <a:bodyPr>
            <a:normAutofit fontScale="92500" lnSpcReduction="10000"/>
          </a:bodyPr>
          <a:lstStyle/>
          <a:p>
            <a:pPr algn="just"/>
            <a:r>
              <a:rPr lang="en-US" sz="3300" dirty="0">
                <a:latin typeface="Andalus" pitchFamily="18" charset="-78"/>
                <a:cs typeface="Andalus" pitchFamily="18" charset="-78"/>
              </a:rPr>
              <a:t>Earlier, nature of knowledge in general and nature of knowing in particular was considered as a fixed entity. </a:t>
            </a:r>
            <a:endParaRPr lang="en-US" sz="3300" dirty="0" smtClean="0">
              <a:latin typeface="Andalus" pitchFamily="18" charset="-78"/>
              <a:cs typeface="Andalus" pitchFamily="18" charset="-78"/>
            </a:endParaRPr>
          </a:p>
          <a:p>
            <a:pPr algn="just"/>
            <a:r>
              <a:rPr lang="en-US" sz="3300" dirty="0" smtClean="0">
                <a:latin typeface="Andalus" pitchFamily="18" charset="-78"/>
                <a:cs typeface="Andalus" pitchFamily="18" charset="-78"/>
              </a:rPr>
              <a:t>The </a:t>
            </a:r>
            <a:r>
              <a:rPr lang="en-US" sz="3300" dirty="0">
                <a:latin typeface="Andalus" pitchFamily="18" charset="-78"/>
                <a:cs typeface="Andalus" pitchFamily="18" charset="-78"/>
              </a:rPr>
              <a:t>pedagogy which we use to construct knowledge through diverse learning strategies includes previous experiences of the </a:t>
            </a:r>
            <a:r>
              <a:rPr lang="en-US" sz="3300" dirty="0" smtClean="0">
                <a:latin typeface="Andalus" pitchFamily="18" charset="-78"/>
                <a:cs typeface="Andalus" pitchFamily="18" charset="-78"/>
              </a:rPr>
              <a:t>learner</a:t>
            </a:r>
          </a:p>
          <a:p>
            <a:pPr algn="just"/>
            <a:r>
              <a:rPr lang="en-US" sz="3300" dirty="0">
                <a:latin typeface="Andalus" pitchFamily="18" charset="-78"/>
                <a:cs typeface="Andalus" pitchFamily="18" charset="-78"/>
              </a:rPr>
              <a:t>The fundamental difference between the acquisition and the construction of scientific knowledge is passive receipt of the knowledge, and active involvement and critical examination based on critical thinking on the part of the learners</a:t>
            </a:r>
            <a:r>
              <a:rPr lang="en-US" sz="3300" dirty="0" smtClean="0">
                <a:latin typeface="Andalus" pitchFamily="18" charset="-78"/>
                <a:cs typeface="Andalus" pitchFamily="18" charset="-78"/>
              </a:rPr>
              <a:t>.</a:t>
            </a:r>
            <a:endParaRPr lang="en-US" sz="3300" dirty="0">
              <a:latin typeface="Andalus" pitchFamily="18" charset="-78"/>
              <a:cs typeface="Andalus"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2286000"/>
          </a:xfrm>
        </p:spPr>
        <p:txBody>
          <a:bodyPr>
            <a:normAutofit fontScale="90000"/>
          </a:bodyPr>
          <a:lstStyle/>
          <a:p>
            <a:pPr algn="just"/>
            <a:r>
              <a:rPr lang="en-US" sz="3100" dirty="0" smtClean="0"/>
              <a:t/>
            </a:r>
            <a:br>
              <a:rPr lang="en-US" sz="3100" dirty="0" smtClean="0"/>
            </a:br>
            <a:r>
              <a:rPr lang="en-US" sz="3100" dirty="0" smtClean="0">
                <a:latin typeface="Andalus" pitchFamily="18" charset="-78"/>
                <a:cs typeface="Andalus" pitchFamily="18" charset="-78"/>
              </a:rPr>
              <a:t>Shift </a:t>
            </a:r>
            <a:r>
              <a:rPr lang="en-US" sz="3100" dirty="0">
                <a:latin typeface="Andalus" pitchFamily="18" charset="-78"/>
                <a:cs typeface="Andalus" pitchFamily="18" charset="-78"/>
              </a:rPr>
              <a:t>in pedagogy of science from </a:t>
            </a:r>
            <a:r>
              <a:rPr lang="en-US" sz="3100" dirty="0" smtClean="0">
                <a:latin typeface="Andalus" pitchFamily="18" charset="-78"/>
                <a:cs typeface="Andalus" pitchFamily="18" charset="-78"/>
              </a:rPr>
              <a:t>affixed </a:t>
            </a:r>
            <a:r>
              <a:rPr lang="en-US" sz="3100" dirty="0">
                <a:latin typeface="Andalus" pitchFamily="18" charset="-78"/>
                <a:cs typeface="Andalus" pitchFamily="18" charset="-78"/>
              </a:rPr>
              <a:t>body of knowledge to the process of constructing knowledge has many dimensions. It includes a shift in our understanding </a:t>
            </a:r>
            <a:r>
              <a:rPr lang="en-US" sz="3100" dirty="0" smtClean="0">
                <a:latin typeface="Andalus" pitchFamily="18" charset="-78"/>
                <a:cs typeface="Andalus" pitchFamily="18" charset="-78"/>
              </a:rPr>
              <a:t>of</a:t>
            </a:r>
            <a:r>
              <a:rPr lang="en-US" dirty="0">
                <a:latin typeface="Andalus" pitchFamily="18" charset="-78"/>
                <a:cs typeface="Andalus" pitchFamily="18" charset="-78"/>
              </a:rPr>
              <a:t/>
            </a:r>
            <a:br>
              <a:rPr lang="en-US" dirty="0">
                <a:latin typeface="Andalus" pitchFamily="18" charset="-78"/>
                <a:cs typeface="Andalus" pitchFamily="18" charset="-78"/>
              </a:rPr>
            </a:br>
            <a:endParaRPr lang="en-US" dirty="0">
              <a:latin typeface="Andalus" pitchFamily="18" charset="-78"/>
              <a:cs typeface="Andalus" pitchFamily="18" charset="-78"/>
            </a:endParaRPr>
          </a:p>
        </p:txBody>
      </p:sp>
      <p:sp>
        <p:nvSpPr>
          <p:cNvPr id="3" name="Content Placeholder 2"/>
          <p:cNvSpPr>
            <a:spLocks noGrp="1"/>
          </p:cNvSpPr>
          <p:nvPr>
            <p:ph idx="1"/>
          </p:nvPr>
        </p:nvSpPr>
        <p:spPr>
          <a:xfrm>
            <a:off x="457200" y="1828800"/>
            <a:ext cx="8229600" cy="5029200"/>
          </a:xfrm>
        </p:spPr>
        <p:txBody>
          <a:bodyPr>
            <a:normAutofit lnSpcReduction="10000"/>
          </a:bodyPr>
          <a:lstStyle/>
          <a:p>
            <a:pPr lvl="0"/>
            <a:r>
              <a:rPr lang="en-US" dirty="0">
                <a:latin typeface="Andalus" pitchFamily="18" charset="-78"/>
                <a:cs typeface="Andalus" pitchFamily="18" charset="-78"/>
              </a:rPr>
              <a:t>Nature of science</a:t>
            </a:r>
          </a:p>
          <a:p>
            <a:pPr lvl="0"/>
            <a:r>
              <a:rPr lang="en-US" dirty="0">
                <a:latin typeface="Andalus" pitchFamily="18" charset="-78"/>
                <a:cs typeface="Andalus" pitchFamily="18" charset="-78"/>
              </a:rPr>
              <a:t>Knowledge</a:t>
            </a:r>
          </a:p>
          <a:p>
            <a:pPr lvl="0"/>
            <a:r>
              <a:rPr lang="en-US" dirty="0">
                <a:latin typeface="Andalus" pitchFamily="18" charset="-78"/>
                <a:cs typeface="Andalus" pitchFamily="18" charset="-78"/>
              </a:rPr>
              <a:t>Learners, learning and teachers</a:t>
            </a:r>
          </a:p>
          <a:p>
            <a:pPr lvl="0"/>
            <a:r>
              <a:rPr lang="en-US" dirty="0">
                <a:latin typeface="Andalus" pitchFamily="18" charset="-78"/>
                <a:cs typeface="Andalus" pitchFamily="18" charset="-78"/>
              </a:rPr>
              <a:t>Assessment</a:t>
            </a:r>
          </a:p>
          <a:p>
            <a:pPr lvl="0"/>
            <a:r>
              <a:rPr lang="en-US" dirty="0">
                <a:latin typeface="Andalus" pitchFamily="18" charset="-78"/>
                <a:cs typeface="Andalus" pitchFamily="18" charset="-78"/>
              </a:rPr>
              <a:t>Science curriculum</a:t>
            </a:r>
          </a:p>
          <a:p>
            <a:pPr lvl="0"/>
            <a:r>
              <a:rPr lang="en-US" dirty="0">
                <a:latin typeface="Andalus" pitchFamily="18" charset="-78"/>
                <a:cs typeface="Andalus" pitchFamily="18" charset="-78"/>
              </a:rPr>
              <a:t>Scientific method and scientific inquiry</a:t>
            </a:r>
          </a:p>
          <a:p>
            <a:pPr lvl="0"/>
            <a:r>
              <a:rPr lang="en-US" dirty="0">
                <a:latin typeface="Andalus" pitchFamily="18" charset="-78"/>
                <a:cs typeface="Andalus" pitchFamily="18" charset="-78"/>
              </a:rPr>
              <a:t>Importance of critical pedagogy</a:t>
            </a:r>
          </a:p>
          <a:p>
            <a:pPr lvl="0"/>
            <a:r>
              <a:rPr lang="en-US" dirty="0">
                <a:latin typeface="Andalus" pitchFamily="18" charset="-78"/>
                <a:cs typeface="Andalus" pitchFamily="18" charset="-78"/>
              </a:rPr>
              <a:t>Approaches to planning</a:t>
            </a:r>
          </a:p>
          <a:p>
            <a:pPr lvl="0"/>
            <a:r>
              <a:rPr lang="en-US" dirty="0">
                <a:latin typeface="Andalus" pitchFamily="18" charset="-78"/>
                <a:cs typeface="Andalus" pitchFamily="18" charset="-78"/>
              </a:rPr>
              <a:t>Various aspects of inclusive education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Andalus" pitchFamily="18" charset="-78"/>
                <a:cs typeface="Andalus" pitchFamily="18" charset="-78"/>
              </a:rPr>
              <a:t>1. Pedagogical shift: Nature of science</a:t>
            </a:r>
            <a:r>
              <a:rPr lang="en-US" sz="3200" dirty="0">
                <a:latin typeface="Andalus" pitchFamily="18" charset="-78"/>
                <a:cs typeface="Andalus" pitchFamily="18" charset="-78"/>
              </a:rPr>
              <a:t/>
            </a:r>
            <a:br>
              <a:rPr lang="en-US" sz="3200" dirty="0">
                <a:latin typeface="Andalus" pitchFamily="18" charset="-78"/>
                <a:cs typeface="Andalus" pitchFamily="18" charset="-78"/>
              </a:rPr>
            </a:br>
            <a:endParaRPr lang="en-US" sz="3200" dirty="0">
              <a:latin typeface="Andalus" pitchFamily="18" charset="-78"/>
              <a:cs typeface="Andalus" pitchFamily="18" charset="-78"/>
            </a:endParaRPr>
          </a:p>
        </p:txBody>
      </p:sp>
      <p:sp>
        <p:nvSpPr>
          <p:cNvPr id="3" name="Content Placeholder 2"/>
          <p:cNvSpPr>
            <a:spLocks noGrp="1"/>
          </p:cNvSpPr>
          <p:nvPr>
            <p:ph idx="1"/>
          </p:nvPr>
        </p:nvSpPr>
        <p:spPr>
          <a:xfrm>
            <a:off x="0" y="990600"/>
            <a:ext cx="9144000" cy="5867400"/>
          </a:xfrm>
        </p:spPr>
        <p:txBody>
          <a:bodyPr>
            <a:normAutofit lnSpcReduction="10000"/>
          </a:bodyPr>
          <a:lstStyle/>
          <a:p>
            <a:r>
              <a:rPr lang="en-US" dirty="0">
                <a:latin typeface="Andalus" pitchFamily="18" charset="-78"/>
                <a:cs typeface="Andalus" pitchFamily="18" charset="-78"/>
              </a:rPr>
              <a:t>The knowledge in science is subject to change. It is tentative in nature</a:t>
            </a:r>
            <a:r>
              <a:rPr lang="en-US" dirty="0" smtClean="0">
                <a:latin typeface="Andalus" pitchFamily="18" charset="-78"/>
                <a:cs typeface="Andalus" pitchFamily="18" charset="-78"/>
              </a:rPr>
              <a:t>.</a:t>
            </a:r>
          </a:p>
          <a:p>
            <a:r>
              <a:rPr lang="en-US" dirty="0">
                <a:latin typeface="Andalus" pitchFamily="18" charset="-78"/>
                <a:cs typeface="Andalus" pitchFamily="18" charset="-78"/>
              </a:rPr>
              <a:t>Socio-cultural factors also have impact on nature of science. Role of creativity, observation, inference, etc. have been understood to be important in the development of science. </a:t>
            </a:r>
          </a:p>
          <a:p>
            <a:r>
              <a:rPr lang="en-US" dirty="0">
                <a:latin typeface="Andalus" pitchFamily="18" charset="-78"/>
                <a:cs typeface="Andalus" pitchFamily="18" charset="-78"/>
              </a:rPr>
              <a:t>In simple terms, we can say that scientists collect relevant data and use evidences to explain ideas under consideration</a:t>
            </a:r>
            <a:r>
              <a:rPr lang="en-US" dirty="0" smtClean="0">
                <a:latin typeface="Andalus" pitchFamily="18" charset="-78"/>
                <a:cs typeface="Andalus" pitchFamily="18" charset="-78"/>
              </a:rPr>
              <a:t>.</a:t>
            </a:r>
          </a:p>
          <a:p>
            <a:r>
              <a:rPr lang="en-US" dirty="0">
                <a:latin typeface="Andalus" pitchFamily="18" charset="-78"/>
                <a:cs typeface="Andalus" pitchFamily="18" charset="-78"/>
              </a:rPr>
              <a:t>Scientists can change their ideas on the basis of contemporary development in their fields and create new ideas.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latin typeface="Andalus" pitchFamily="18" charset="-78"/>
                <a:cs typeface="Andalus" pitchFamily="18" charset="-78"/>
              </a:rPr>
              <a:t>2. Pedagogical shift: Knowledge</a:t>
            </a:r>
            <a:r>
              <a:rPr lang="en-US" dirty="0"/>
              <a:t/>
            </a:r>
            <a:br>
              <a:rPr lang="en-US" dirty="0"/>
            </a:br>
            <a:endParaRPr lang="en-US" dirty="0"/>
          </a:p>
        </p:txBody>
      </p:sp>
      <p:sp>
        <p:nvSpPr>
          <p:cNvPr id="3" name="Content Placeholder 2"/>
          <p:cNvSpPr>
            <a:spLocks noGrp="1"/>
          </p:cNvSpPr>
          <p:nvPr>
            <p:ph idx="1"/>
          </p:nvPr>
        </p:nvSpPr>
        <p:spPr>
          <a:xfrm>
            <a:off x="152400" y="914400"/>
            <a:ext cx="8991600" cy="5943600"/>
          </a:xfrm>
        </p:spPr>
        <p:txBody>
          <a:bodyPr>
            <a:normAutofit fontScale="92500" lnSpcReduction="20000"/>
          </a:bodyPr>
          <a:lstStyle/>
          <a:p>
            <a:r>
              <a:rPr lang="en-US" dirty="0">
                <a:latin typeface="Andalus" pitchFamily="18" charset="-78"/>
                <a:cs typeface="Andalus" pitchFamily="18" charset="-78"/>
              </a:rPr>
              <a:t>Science is an enterprise that has evolved over many thousands of years and continues to evolve</a:t>
            </a:r>
            <a:r>
              <a:rPr lang="en-US" dirty="0" smtClean="0">
                <a:latin typeface="Andalus" pitchFamily="18" charset="-78"/>
                <a:cs typeface="Andalus" pitchFamily="18" charset="-78"/>
              </a:rPr>
              <a:t>.</a:t>
            </a:r>
          </a:p>
          <a:p>
            <a:r>
              <a:rPr lang="en-US" dirty="0">
                <a:latin typeface="Andalus" pitchFamily="18" charset="-78"/>
                <a:cs typeface="Andalus" pitchFamily="18" charset="-78"/>
              </a:rPr>
              <a:t>Scientific knowledge is always subject to change and its modification is not an end product in scientific inquiry</a:t>
            </a:r>
            <a:r>
              <a:rPr lang="en-US" dirty="0" smtClean="0">
                <a:latin typeface="Andalus" pitchFamily="18" charset="-78"/>
                <a:cs typeface="Andalus" pitchFamily="18" charset="-78"/>
              </a:rPr>
              <a:t>.</a:t>
            </a:r>
          </a:p>
          <a:p>
            <a:r>
              <a:rPr lang="en-US" dirty="0">
                <a:latin typeface="Andalus" pitchFamily="18" charset="-78"/>
                <a:cs typeface="Andalus" pitchFamily="18" charset="-78"/>
              </a:rPr>
              <a:t>Teaching– learning of science should go beyond presenting the facts and principles and result of investigations</a:t>
            </a:r>
            <a:r>
              <a:rPr lang="en-US" dirty="0" smtClean="0">
                <a:latin typeface="Andalus" pitchFamily="18" charset="-78"/>
                <a:cs typeface="Andalus" pitchFamily="18" charset="-78"/>
              </a:rPr>
              <a:t>.</a:t>
            </a:r>
          </a:p>
          <a:p>
            <a:r>
              <a:rPr lang="en-US" dirty="0">
                <a:latin typeface="Andalus" pitchFamily="18" charset="-78"/>
                <a:cs typeface="Andalus" pitchFamily="18" charset="-78"/>
              </a:rPr>
              <a:t>Although knowledge is something personal and </a:t>
            </a:r>
            <a:r>
              <a:rPr lang="en-US" dirty="0" smtClean="0">
                <a:latin typeface="Andalus" pitchFamily="18" charset="-78"/>
                <a:cs typeface="Andalus" pitchFamily="18" charset="-78"/>
              </a:rPr>
              <a:t>individual</a:t>
            </a:r>
          </a:p>
          <a:p>
            <a:r>
              <a:rPr lang="en-US" dirty="0">
                <a:latin typeface="Andalus" pitchFamily="18" charset="-78"/>
                <a:cs typeface="Andalus" pitchFamily="18" charset="-78"/>
              </a:rPr>
              <a:t>Learners should be facilitated to make observations, collect and interpret data, use the acquired information in critical way to construct their knowledge.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1417638"/>
          </a:xfrm>
        </p:spPr>
        <p:txBody>
          <a:bodyPr>
            <a:noAutofit/>
          </a:bodyPr>
          <a:lstStyle/>
          <a:p>
            <a:r>
              <a:rPr lang="en-US" sz="3200" b="1" dirty="0" smtClean="0">
                <a:latin typeface="Andalus" pitchFamily="18" charset="-78"/>
                <a:cs typeface="Andalus" pitchFamily="18" charset="-78"/>
              </a:rPr>
              <a:t>3.  </a:t>
            </a:r>
            <a:r>
              <a:rPr lang="en-US" sz="3200" b="1" dirty="0">
                <a:latin typeface="Andalus" pitchFamily="18" charset="-78"/>
                <a:cs typeface="Andalus" pitchFamily="18" charset="-78"/>
              </a:rPr>
              <a:t>Pedagogical shift: Learners, learning and teachers</a:t>
            </a:r>
            <a:endParaRPr lang="en-US" sz="3200" dirty="0">
              <a:latin typeface="Andalus" pitchFamily="18" charset="-78"/>
              <a:cs typeface="Andalus" pitchFamily="18" charset="-78"/>
            </a:endParaRPr>
          </a:p>
        </p:txBody>
      </p:sp>
      <p:sp>
        <p:nvSpPr>
          <p:cNvPr id="3" name="Content Placeholder 2"/>
          <p:cNvSpPr>
            <a:spLocks noGrp="1"/>
          </p:cNvSpPr>
          <p:nvPr>
            <p:ph idx="1"/>
          </p:nvPr>
        </p:nvSpPr>
        <p:spPr>
          <a:xfrm>
            <a:off x="0" y="990600"/>
            <a:ext cx="9144000" cy="5715000"/>
          </a:xfrm>
        </p:spPr>
        <p:txBody>
          <a:bodyPr>
            <a:noAutofit/>
          </a:bodyPr>
          <a:lstStyle/>
          <a:p>
            <a:r>
              <a:rPr lang="en-US" sz="2800" dirty="0">
                <a:latin typeface="Andalus" pitchFamily="18" charset="-78"/>
                <a:cs typeface="Andalus" pitchFamily="18" charset="-78"/>
              </a:rPr>
              <a:t>Learners get motivated to learn when they discover their own ideas, asking their own questions and trying to find out answers   for themselves</a:t>
            </a:r>
            <a:r>
              <a:rPr lang="en-US" sz="2800" dirty="0" smtClean="0">
                <a:latin typeface="Andalus" pitchFamily="18" charset="-78"/>
                <a:cs typeface="Andalus" pitchFamily="18" charset="-78"/>
              </a:rPr>
              <a:t>.</a:t>
            </a:r>
          </a:p>
          <a:p>
            <a:r>
              <a:rPr lang="en-US" sz="2800" dirty="0" smtClean="0">
                <a:latin typeface="Andalus" pitchFamily="18" charset="-78"/>
                <a:cs typeface="Andalus" pitchFamily="18" charset="-78"/>
              </a:rPr>
              <a:t>An </a:t>
            </a:r>
            <a:r>
              <a:rPr lang="en-US" sz="2800" dirty="0">
                <a:latin typeface="Andalus" pitchFamily="18" charset="-78"/>
                <a:cs typeface="Andalus" pitchFamily="18" charset="-78"/>
              </a:rPr>
              <a:t>effective pedagogical design, a teacher has to take care of the existing ideas of the learners and the difference in nature of their ideas with the scientific explanation of those ideas</a:t>
            </a:r>
            <a:r>
              <a:rPr lang="en-US" sz="2800" dirty="0" smtClean="0">
                <a:latin typeface="Andalus" pitchFamily="18" charset="-78"/>
                <a:cs typeface="Andalus" pitchFamily="18" charset="-78"/>
              </a:rPr>
              <a:t>.</a:t>
            </a:r>
          </a:p>
          <a:p>
            <a:r>
              <a:rPr lang="en-US" sz="2800" dirty="0">
                <a:latin typeface="Andalus" pitchFamily="18" charset="-78"/>
                <a:cs typeface="Andalus" pitchFamily="18" charset="-78"/>
              </a:rPr>
              <a:t>The learning of science must help them nurture their curiosity, rather than their ability to reproduce textual knowledge</a:t>
            </a:r>
            <a:r>
              <a:rPr lang="en-US" sz="2800" dirty="0" smtClean="0">
                <a:latin typeface="Andalus" pitchFamily="18" charset="-78"/>
                <a:cs typeface="Andalus" pitchFamily="18" charset="-78"/>
              </a:rPr>
              <a:t>.</a:t>
            </a:r>
          </a:p>
          <a:p>
            <a:r>
              <a:rPr lang="en-US" sz="2800" dirty="0">
                <a:latin typeface="Andalus" pitchFamily="18" charset="-78"/>
                <a:cs typeface="Andalus" pitchFamily="18" charset="-78"/>
              </a:rPr>
              <a:t>teacher’s </a:t>
            </a:r>
            <a:r>
              <a:rPr lang="en-US" sz="2800" dirty="0" smtClean="0">
                <a:latin typeface="Andalus" pitchFamily="18" charset="-78"/>
                <a:cs typeface="Andalus" pitchFamily="18" charset="-78"/>
              </a:rPr>
              <a:t>role is as </a:t>
            </a:r>
            <a:r>
              <a:rPr lang="en-US" sz="2800" dirty="0">
                <a:latin typeface="Andalus" pitchFamily="18" charset="-78"/>
                <a:cs typeface="Andalus" pitchFamily="18" charset="-78"/>
              </a:rPr>
              <a:t>to being a facilitator of transforming knowledge and as a supporter in enhancing learning through multiple </a:t>
            </a:r>
            <a:r>
              <a:rPr lang="en-US" sz="2800" dirty="0" smtClean="0">
                <a:latin typeface="Andalus" pitchFamily="18" charset="-78"/>
                <a:cs typeface="Andalus" pitchFamily="18" charset="-78"/>
              </a:rPr>
              <a:t>exposures</a:t>
            </a:r>
            <a:endParaRPr lang="en-US" sz="2800" dirty="0">
              <a:latin typeface="Andalus" pitchFamily="18" charset="-78"/>
              <a:cs typeface="Andalus"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latin typeface="Andalus" pitchFamily="18" charset="-78"/>
                <a:cs typeface="Andalus" pitchFamily="18" charset="-78"/>
              </a:rPr>
              <a:t>4. Pedagogical shift: Assessment</a:t>
            </a:r>
            <a:r>
              <a:rPr lang="en-US" dirty="0"/>
              <a:t/>
            </a:r>
            <a:br>
              <a:rPr lang="en-US" dirty="0"/>
            </a:br>
            <a:endParaRPr lang="en-US" dirty="0"/>
          </a:p>
        </p:txBody>
      </p:sp>
      <p:sp>
        <p:nvSpPr>
          <p:cNvPr id="3" name="Content Placeholder 2"/>
          <p:cNvSpPr>
            <a:spLocks noGrp="1"/>
          </p:cNvSpPr>
          <p:nvPr>
            <p:ph idx="1"/>
          </p:nvPr>
        </p:nvSpPr>
        <p:spPr>
          <a:xfrm>
            <a:off x="152400" y="838200"/>
            <a:ext cx="8763000" cy="5715000"/>
          </a:xfrm>
        </p:spPr>
        <p:txBody>
          <a:bodyPr>
            <a:normAutofit/>
          </a:bodyPr>
          <a:lstStyle/>
          <a:p>
            <a:r>
              <a:rPr lang="en-US" dirty="0">
                <a:latin typeface="Andalus" pitchFamily="18" charset="-78"/>
                <a:cs typeface="Andalus" pitchFamily="18" charset="-78"/>
              </a:rPr>
              <a:t>NCF-2005 recommends a shift in modes of assessment by making it more </a:t>
            </a:r>
            <a:r>
              <a:rPr lang="en-US" dirty="0" smtClean="0">
                <a:latin typeface="Andalus" pitchFamily="18" charset="-78"/>
                <a:cs typeface="Andalus" pitchFamily="18" charset="-78"/>
              </a:rPr>
              <a:t>flexible</a:t>
            </a:r>
          </a:p>
          <a:p>
            <a:r>
              <a:rPr lang="en-US" dirty="0">
                <a:latin typeface="Andalus" pitchFamily="18" charset="-78"/>
                <a:cs typeface="Andalus" pitchFamily="18" charset="-78"/>
              </a:rPr>
              <a:t>It emphasizes various modes of assessment including all meaningful aspects of performance, e.g. activities, experiments, journals, illustrations, oral presentations, peer evaluation, self evaluation, group work assessment, models, portfolios, and other art if acts of learning</a:t>
            </a:r>
            <a:r>
              <a:rPr lang="en-US" dirty="0" smtClean="0">
                <a:latin typeface="Andalus" pitchFamily="18" charset="-78"/>
                <a:cs typeface="Andalus" pitchFamily="18" charset="-78"/>
              </a:rPr>
              <a:t>.</a:t>
            </a:r>
          </a:p>
          <a:p>
            <a:r>
              <a:rPr lang="en-US" dirty="0">
                <a:latin typeface="Andalus" pitchFamily="18" charset="-78"/>
                <a:cs typeface="Andalus" pitchFamily="18" charset="-78"/>
              </a:rPr>
              <a:t>There is shift in emphasis from testing rote memorization to understanding and application to the knowledge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sz="3600" b="1" dirty="0">
                <a:latin typeface="Andalus" pitchFamily="18" charset="-78"/>
                <a:cs typeface="Andalus" pitchFamily="18" charset="-78"/>
              </a:rPr>
              <a:t>5. Pedagogical shift: Science curriculum and scientific inquiry</a:t>
            </a:r>
            <a:r>
              <a:rPr lang="en-US" dirty="0"/>
              <a:t/>
            </a:r>
            <a:br>
              <a:rPr lang="en-US" dirty="0"/>
            </a:br>
            <a:endParaRPr lang="en-US" dirty="0"/>
          </a:p>
        </p:txBody>
      </p:sp>
      <p:sp>
        <p:nvSpPr>
          <p:cNvPr id="3" name="Content Placeholder 2"/>
          <p:cNvSpPr>
            <a:spLocks noGrp="1"/>
          </p:cNvSpPr>
          <p:nvPr>
            <p:ph idx="1"/>
          </p:nvPr>
        </p:nvSpPr>
        <p:spPr>
          <a:xfrm>
            <a:off x="152400" y="1524000"/>
            <a:ext cx="8839200" cy="5105400"/>
          </a:xfrm>
        </p:spPr>
        <p:txBody>
          <a:bodyPr/>
          <a:lstStyle/>
          <a:p>
            <a:r>
              <a:rPr lang="en-US" dirty="0">
                <a:latin typeface="Andalus" pitchFamily="18" charset="-78"/>
                <a:cs typeface="Andalus" pitchFamily="18" charset="-78"/>
              </a:rPr>
              <a:t>The scientific inquiry varies widely within scientific disciplines and also across various disciplines</a:t>
            </a:r>
            <a:r>
              <a:rPr lang="en-US" dirty="0" smtClean="0">
                <a:latin typeface="Andalus" pitchFamily="18" charset="-78"/>
                <a:cs typeface="Andalus" pitchFamily="18" charset="-78"/>
              </a:rPr>
              <a:t>.</a:t>
            </a:r>
          </a:p>
          <a:p>
            <a:r>
              <a:rPr lang="en-US" dirty="0">
                <a:latin typeface="Andalus" pitchFamily="18" charset="-78"/>
                <a:cs typeface="Andalus" pitchFamily="18" charset="-78"/>
              </a:rPr>
              <a:t>science curricula, we need to emphasize the importance of merging classroom experiences of a learner in science with the experiential construction of scientific knowledge by the learner outside the classroom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1867</Words>
  <Application>Microsoft Office PowerPoint</Application>
  <PresentationFormat>On-screen Show (4:3)</PresentationFormat>
  <Paragraphs>118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Pedagogy of Physical Science Part – 2  Unit - 1</vt:lpstr>
      <vt:lpstr>Unit – 1  PEDAGOGICAL SHIFT IN PHYSICAL SCIENCE</vt:lpstr>
      <vt:lpstr>Pedagogical shift from ‘science as fixed body of knowledge to the process of constructing knowledge </vt:lpstr>
      <vt:lpstr> Shift in pedagogy of science from affixed body of knowledge to the process of constructing knowledge has many dimensions. It includes a shift in our understanding of </vt:lpstr>
      <vt:lpstr>1. Pedagogical shift: Nature of science </vt:lpstr>
      <vt:lpstr>2. Pedagogical shift: Knowledge </vt:lpstr>
      <vt:lpstr>3.  Pedagogical shift: Learners, learning and teachers</vt:lpstr>
      <vt:lpstr>4. Pedagogical shift: Assessment </vt:lpstr>
      <vt:lpstr>5. Pedagogical shift: Science curriculum and scientific inquiry </vt:lpstr>
      <vt:lpstr>Slide 10</vt:lpstr>
      <vt:lpstr>6. Pedagogical shift: scientific method to science as inquiry </vt:lpstr>
      <vt:lpstr>Democratising Science Learning – Critical Pedagogy </vt:lpstr>
      <vt:lpstr>In the context of critical pedagogy, NCF-2005 recommends</vt:lpstr>
      <vt:lpstr>Slide 14</vt:lpstr>
      <vt:lpstr>Slide 15</vt:lpstr>
      <vt:lpstr>Role of teachers in critical pedagogy  </vt:lpstr>
      <vt:lpstr>Slide 17</vt:lpstr>
      <vt:lpstr>Pedagogical shift – planning teaching learning experiences </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Pedagogy of Physical Science Part - 2</dc:title>
  <dc:creator>vasavi</dc:creator>
  <cp:lastModifiedBy>vasavi</cp:lastModifiedBy>
  <cp:revision>37</cp:revision>
  <dcterms:created xsi:type="dcterms:W3CDTF">2020-11-09T13:47:10Z</dcterms:created>
  <dcterms:modified xsi:type="dcterms:W3CDTF">2020-11-10T10:29:19Z</dcterms:modified>
</cp:coreProperties>
</file>